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sldIdLst>
    <p:sldId id="269" r:id="rId2"/>
    <p:sldId id="291" r:id="rId3"/>
    <p:sldId id="270" r:id="rId4"/>
    <p:sldId id="258" r:id="rId5"/>
    <p:sldId id="260" r:id="rId6"/>
    <p:sldId id="265" r:id="rId7"/>
    <p:sldId id="266" r:id="rId8"/>
    <p:sldId id="264" r:id="rId9"/>
    <p:sldId id="261" r:id="rId10"/>
    <p:sldId id="267" r:id="rId11"/>
    <p:sldId id="287" r:id="rId12"/>
    <p:sldId id="288" r:id="rId13"/>
    <p:sldId id="289" r:id="rId14"/>
    <p:sldId id="290" r:id="rId15"/>
    <p:sldId id="256" r:id="rId16"/>
    <p:sldId id="292" r:id="rId17"/>
    <p:sldId id="257" r:id="rId18"/>
    <p:sldId id="274" r:id="rId19"/>
    <p:sldId id="259" r:id="rId20"/>
    <p:sldId id="275" r:id="rId21"/>
    <p:sldId id="276" r:id="rId22"/>
    <p:sldId id="262" r:id="rId23"/>
    <p:sldId id="293" r:id="rId24"/>
    <p:sldId id="263" r:id="rId25"/>
    <p:sldId id="278" r:id="rId26"/>
    <p:sldId id="279" r:id="rId27"/>
    <p:sldId id="280" r:id="rId28"/>
    <p:sldId id="281" r:id="rId29"/>
    <p:sldId id="282" r:id="rId30"/>
    <p:sldId id="283" r:id="rId31"/>
    <p:sldId id="284" r:id="rId32"/>
    <p:sldId id="285" r:id="rId33"/>
    <p:sldId id="272" r:id="rId34"/>
    <p:sldId id="286" r:id="rId35"/>
    <p:sldId id="277" r:id="rId36"/>
    <p:sldId id="294" r:id="rId37"/>
    <p:sldId id="268" r:id="rId38"/>
    <p:sldId id="295" r:id="rId39"/>
    <p:sldId id="271" r:id="rId40"/>
    <p:sldId id="297"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4" d="100"/>
          <a:sy n="104" d="100"/>
        </p:scale>
        <p:origin x="120"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C556F5-4B86-4489-B900-494AE4452BF7}" type="doc">
      <dgm:prSet loTypeId="urn:microsoft.com/office/officeart/2016/7/layout/BasicLinearProcessNumbered" loCatId="process" qsTypeId="urn:microsoft.com/office/officeart/2005/8/quickstyle/simple2" qsCatId="simple" csTypeId="urn:microsoft.com/office/officeart/2005/8/colors/colorful2" csCatId="colorful"/>
      <dgm:spPr/>
      <dgm:t>
        <a:bodyPr/>
        <a:lstStyle/>
        <a:p>
          <a:endParaRPr lang="en-US"/>
        </a:p>
      </dgm:t>
    </dgm:pt>
    <dgm:pt modelId="{C2B4804D-575E-464B-A51B-3085B429FD59}">
      <dgm:prSet/>
      <dgm:spPr/>
      <dgm:t>
        <a:bodyPr/>
        <a:lstStyle/>
        <a:p>
          <a:r>
            <a:rPr lang="lv-LV"/>
            <a:t>Register as business for Google - to find the business physical location</a:t>
          </a:r>
          <a:endParaRPr lang="en-US"/>
        </a:p>
      </dgm:t>
    </dgm:pt>
    <dgm:pt modelId="{EBBC6B62-0D55-46CC-B1D9-F922723A7DFD}" type="parTrans" cxnId="{1C1E2C9B-F23D-4737-8874-EAF91ECFBD29}">
      <dgm:prSet/>
      <dgm:spPr/>
      <dgm:t>
        <a:bodyPr/>
        <a:lstStyle/>
        <a:p>
          <a:endParaRPr lang="en-US"/>
        </a:p>
      </dgm:t>
    </dgm:pt>
    <dgm:pt modelId="{56B9093A-ABB8-4CD3-A89E-A99B93B74C0D}" type="sibTrans" cxnId="{1C1E2C9B-F23D-4737-8874-EAF91ECFBD29}">
      <dgm:prSet phldrT="1" phldr="0"/>
      <dgm:spPr/>
      <dgm:t>
        <a:bodyPr/>
        <a:lstStyle/>
        <a:p>
          <a:r>
            <a:rPr lang="en-US"/>
            <a:t>1</a:t>
          </a:r>
        </a:p>
      </dgm:t>
    </dgm:pt>
    <dgm:pt modelId="{6FDC093F-DB29-4FE1-9708-9D817D04AE28}">
      <dgm:prSet/>
      <dgm:spPr/>
      <dgm:t>
        <a:bodyPr/>
        <a:lstStyle/>
        <a:p>
          <a:r>
            <a:rPr lang="lv-LV"/>
            <a:t>Register site for Google Search Console</a:t>
          </a:r>
          <a:endParaRPr lang="en-US"/>
        </a:p>
      </dgm:t>
    </dgm:pt>
    <dgm:pt modelId="{8FE5DD5E-8631-46C2-9D4B-201CA841342C}" type="parTrans" cxnId="{E0F9D79E-E7CA-4850-856F-37E58011207F}">
      <dgm:prSet/>
      <dgm:spPr/>
      <dgm:t>
        <a:bodyPr/>
        <a:lstStyle/>
        <a:p>
          <a:endParaRPr lang="en-US"/>
        </a:p>
      </dgm:t>
    </dgm:pt>
    <dgm:pt modelId="{497529E8-C19A-48BB-B2AD-688B353B34C5}" type="sibTrans" cxnId="{E0F9D79E-E7CA-4850-856F-37E58011207F}">
      <dgm:prSet phldrT="2" phldr="0"/>
      <dgm:spPr/>
      <dgm:t>
        <a:bodyPr/>
        <a:lstStyle/>
        <a:p>
          <a:r>
            <a:rPr lang="en-US"/>
            <a:t>2</a:t>
          </a:r>
        </a:p>
      </dgm:t>
    </dgm:pt>
    <dgm:pt modelId="{F7E52210-7235-410A-A36D-401A32610D7B}">
      <dgm:prSet/>
      <dgm:spPr/>
      <dgm:t>
        <a:bodyPr/>
        <a:lstStyle/>
        <a:p>
          <a:r>
            <a:rPr lang="lv-LV" dirty="0"/>
            <a:t>Register/ verify for Google analytics and Ads</a:t>
          </a:r>
          <a:endParaRPr lang="en-US" dirty="0"/>
        </a:p>
      </dgm:t>
    </dgm:pt>
    <dgm:pt modelId="{4F093172-DCFF-45C9-B71B-F8E026036AAD}" type="parTrans" cxnId="{4A47BCFF-29C4-430A-B02E-6262925EC6E3}">
      <dgm:prSet/>
      <dgm:spPr/>
      <dgm:t>
        <a:bodyPr/>
        <a:lstStyle/>
        <a:p>
          <a:endParaRPr lang="en-US"/>
        </a:p>
      </dgm:t>
    </dgm:pt>
    <dgm:pt modelId="{33BA438B-8353-4F0D-AA5E-D260D5D2712C}" type="sibTrans" cxnId="{4A47BCFF-29C4-430A-B02E-6262925EC6E3}">
      <dgm:prSet phldrT="3" phldr="0"/>
      <dgm:spPr/>
      <dgm:t>
        <a:bodyPr/>
        <a:lstStyle/>
        <a:p>
          <a:r>
            <a:rPr lang="en-US"/>
            <a:t>3</a:t>
          </a:r>
        </a:p>
      </dgm:t>
    </dgm:pt>
    <dgm:pt modelId="{36281A98-749C-4B89-A8BE-9E3D6B670B48}">
      <dgm:prSet/>
      <dgm:spPr/>
      <dgm:t>
        <a:bodyPr/>
        <a:lstStyle/>
        <a:p>
          <a:r>
            <a:rPr lang="lv-LV"/>
            <a:t>Add the Google Tags in site to track visitors</a:t>
          </a:r>
          <a:endParaRPr lang="en-US"/>
        </a:p>
      </dgm:t>
    </dgm:pt>
    <dgm:pt modelId="{EA88CB37-2AEA-41B4-B89A-526074924190}" type="parTrans" cxnId="{A9736841-ED19-4DCF-A0A4-AE7682FC82D3}">
      <dgm:prSet/>
      <dgm:spPr/>
      <dgm:t>
        <a:bodyPr/>
        <a:lstStyle/>
        <a:p>
          <a:endParaRPr lang="en-US"/>
        </a:p>
      </dgm:t>
    </dgm:pt>
    <dgm:pt modelId="{A16E6847-A358-4877-959A-8158EB0427A9}" type="sibTrans" cxnId="{A9736841-ED19-4DCF-A0A4-AE7682FC82D3}">
      <dgm:prSet phldrT="4" phldr="0"/>
      <dgm:spPr/>
      <dgm:t>
        <a:bodyPr/>
        <a:lstStyle/>
        <a:p>
          <a:r>
            <a:rPr lang="en-US"/>
            <a:t>4</a:t>
          </a:r>
        </a:p>
      </dgm:t>
    </dgm:pt>
    <dgm:pt modelId="{2B0B1449-39D2-48AF-84C0-E972A93EE974}">
      <dgm:prSet/>
      <dgm:spPr/>
      <dgm:t>
        <a:bodyPr/>
        <a:lstStyle/>
        <a:p>
          <a:r>
            <a:rPr lang="lv-LV"/>
            <a:t>Also check if Facebook/ Meta Pixel also should be added – gives analytics</a:t>
          </a:r>
          <a:endParaRPr lang="en-US"/>
        </a:p>
      </dgm:t>
    </dgm:pt>
    <dgm:pt modelId="{8118CE68-E571-4806-8BBC-AA35E919B653}" type="parTrans" cxnId="{62B6B51B-2A0B-454C-8868-8E593A614C55}">
      <dgm:prSet/>
      <dgm:spPr/>
      <dgm:t>
        <a:bodyPr/>
        <a:lstStyle/>
        <a:p>
          <a:endParaRPr lang="en-US"/>
        </a:p>
      </dgm:t>
    </dgm:pt>
    <dgm:pt modelId="{B75B0A1D-DDA5-4B02-8171-F34C6E9C19EF}" type="sibTrans" cxnId="{62B6B51B-2A0B-454C-8868-8E593A614C55}">
      <dgm:prSet/>
      <dgm:spPr/>
      <dgm:t>
        <a:bodyPr/>
        <a:lstStyle/>
        <a:p>
          <a:endParaRPr lang="en-US"/>
        </a:p>
      </dgm:t>
    </dgm:pt>
    <dgm:pt modelId="{6968C35B-67D4-49D4-95E5-F767FA591FAF}">
      <dgm:prSet/>
      <dgm:spPr/>
      <dgm:t>
        <a:bodyPr/>
        <a:lstStyle/>
        <a:p>
          <a:r>
            <a:rPr lang="en-US"/>
            <a:t>Analytics Integration: Implement Google Analytics to track visitor behavior and site performance</a:t>
          </a:r>
        </a:p>
      </dgm:t>
    </dgm:pt>
    <dgm:pt modelId="{6530DCEE-6517-42CC-8D0E-70BBF011B2D8}" type="parTrans" cxnId="{174FB6A7-ED80-488A-8628-A292F7F2760F}">
      <dgm:prSet/>
      <dgm:spPr/>
      <dgm:t>
        <a:bodyPr/>
        <a:lstStyle/>
        <a:p>
          <a:endParaRPr lang="en-US"/>
        </a:p>
      </dgm:t>
    </dgm:pt>
    <dgm:pt modelId="{D50C4B95-31EA-497F-8F01-3DF8626951BD}" type="sibTrans" cxnId="{174FB6A7-ED80-488A-8628-A292F7F2760F}">
      <dgm:prSet phldrT="5" phldr="0"/>
      <dgm:spPr/>
      <dgm:t>
        <a:bodyPr/>
        <a:lstStyle/>
        <a:p>
          <a:r>
            <a:rPr lang="en-US"/>
            <a:t>5</a:t>
          </a:r>
        </a:p>
      </dgm:t>
    </dgm:pt>
    <dgm:pt modelId="{9E0A4099-DDA4-45DA-A4D3-14913E4F3AEB}">
      <dgm:prSet/>
      <dgm:spPr/>
      <dgm:t>
        <a:bodyPr/>
        <a:lstStyle/>
        <a:p>
          <a:r>
            <a:rPr lang="lv-LV"/>
            <a:t>Collect the booking information for later use</a:t>
          </a:r>
          <a:endParaRPr lang="en-US"/>
        </a:p>
      </dgm:t>
    </dgm:pt>
    <dgm:pt modelId="{6D925A31-7CE8-47F9-9AF9-37130558C4BF}" type="parTrans" cxnId="{686F8B2E-9EE4-4E8C-A5BE-C756A1BE7EF2}">
      <dgm:prSet/>
      <dgm:spPr/>
      <dgm:t>
        <a:bodyPr/>
        <a:lstStyle/>
        <a:p>
          <a:endParaRPr lang="en-US"/>
        </a:p>
      </dgm:t>
    </dgm:pt>
    <dgm:pt modelId="{CCD1CB46-A575-42A1-AEC1-73F8741E8D69}" type="sibTrans" cxnId="{686F8B2E-9EE4-4E8C-A5BE-C756A1BE7EF2}">
      <dgm:prSet phldrT="6" phldr="0"/>
      <dgm:spPr/>
      <dgm:t>
        <a:bodyPr/>
        <a:lstStyle/>
        <a:p>
          <a:r>
            <a:rPr lang="en-US"/>
            <a:t>6</a:t>
          </a:r>
        </a:p>
      </dgm:t>
    </dgm:pt>
    <dgm:pt modelId="{74292D48-B343-4DBA-BDA3-C6F0A02F8870}" type="pres">
      <dgm:prSet presAssocID="{C3C556F5-4B86-4489-B900-494AE4452BF7}" presName="Name0" presStyleCnt="0">
        <dgm:presLayoutVars>
          <dgm:animLvl val="lvl"/>
          <dgm:resizeHandles val="exact"/>
        </dgm:presLayoutVars>
      </dgm:prSet>
      <dgm:spPr/>
    </dgm:pt>
    <dgm:pt modelId="{ACA8D6A8-5581-4439-B67A-21E7543EC812}" type="pres">
      <dgm:prSet presAssocID="{C2B4804D-575E-464B-A51B-3085B429FD59}" presName="compositeNode" presStyleCnt="0">
        <dgm:presLayoutVars>
          <dgm:bulletEnabled val="1"/>
        </dgm:presLayoutVars>
      </dgm:prSet>
      <dgm:spPr/>
    </dgm:pt>
    <dgm:pt modelId="{606DCB80-964B-41C1-A47F-248F28D14165}" type="pres">
      <dgm:prSet presAssocID="{C2B4804D-575E-464B-A51B-3085B429FD59}" presName="bgRect" presStyleLbl="bgAccFollowNode1" presStyleIdx="0" presStyleCnt="6"/>
      <dgm:spPr/>
    </dgm:pt>
    <dgm:pt modelId="{5E8048E2-48B6-439F-A7F1-3A14DCF4EE07}" type="pres">
      <dgm:prSet presAssocID="{56B9093A-ABB8-4CD3-A89E-A99B93B74C0D}" presName="sibTransNodeCircle" presStyleLbl="alignNode1" presStyleIdx="0" presStyleCnt="12">
        <dgm:presLayoutVars>
          <dgm:chMax val="0"/>
          <dgm:bulletEnabled/>
        </dgm:presLayoutVars>
      </dgm:prSet>
      <dgm:spPr/>
    </dgm:pt>
    <dgm:pt modelId="{D1D93BFE-13C5-4BCD-8F20-B28F598FFE5C}" type="pres">
      <dgm:prSet presAssocID="{C2B4804D-575E-464B-A51B-3085B429FD59}" presName="bottomLine" presStyleLbl="alignNode1" presStyleIdx="1" presStyleCnt="12">
        <dgm:presLayoutVars/>
      </dgm:prSet>
      <dgm:spPr/>
    </dgm:pt>
    <dgm:pt modelId="{69BE90E1-ADE2-4098-B499-3A0E4A3D71F1}" type="pres">
      <dgm:prSet presAssocID="{C2B4804D-575E-464B-A51B-3085B429FD59}" presName="nodeText" presStyleLbl="bgAccFollowNode1" presStyleIdx="0" presStyleCnt="6">
        <dgm:presLayoutVars>
          <dgm:bulletEnabled val="1"/>
        </dgm:presLayoutVars>
      </dgm:prSet>
      <dgm:spPr/>
    </dgm:pt>
    <dgm:pt modelId="{63BA1EA1-960B-4B13-ACF8-498823F5C42F}" type="pres">
      <dgm:prSet presAssocID="{56B9093A-ABB8-4CD3-A89E-A99B93B74C0D}" presName="sibTrans" presStyleCnt="0"/>
      <dgm:spPr/>
    </dgm:pt>
    <dgm:pt modelId="{4E7D77E1-2458-47BB-8B0D-07B7F815A34B}" type="pres">
      <dgm:prSet presAssocID="{6FDC093F-DB29-4FE1-9708-9D817D04AE28}" presName="compositeNode" presStyleCnt="0">
        <dgm:presLayoutVars>
          <dgm:bulletEnabled val="1"/>
        </dgm:presLayoutVars>
      </dgm:prSet>
      <dgm:spPr/>
    </dgm:pt>
    <dgm:pt modelId="{A36269D2-B4FF-49CD-94D3-753596621B8E}" type="pres">
      <dgm:prSet presAssocID="{6FDC093F-DB29-4FE1-9708-9D817D04AE28}" presName="bgRect" presStyleLbl="bgAccFollowNode1" presStyleIdx="1" presStyleCnt="6"/>
      <dgm:spPr/>
    </dgm:pt>
    <dgm:pt modelId="{832A5962-DE05-4ADA-9D58-D7B3D2B246A7}" type="pres">
      <dgm:prSet presAssocID="{497529E8-C19A-48BB-B2AD-688B353B34C5}" presName="sibTransNodeCircle" presStyleLbl="alignNode1" presStyleIdx="2" presStyleCnt="12">
        <dgm:presLayoutVars>
          <dgm:chMax val="0"/>
          <dgm:bulletEnabled/>
        </dgm:presLayoutVars>
      </dgm:prSet>
      <dgm:spPr/>
    </dgm:pt>
    <dgm:pt modelId="{EF178744-731E-41FD-872A-F1BE1C24BFC2}" type="pres">
      <dgm:prSet presAssocID="{6FDC093F-DB29-4FE1-9708-9D817D04AE28}" presName="bottomLine" presStyleLbl="alignNode1" presStyleIdx="3" presStyleCnt="12">
        <dgm:presLayoutVars/>
      </dgm:prSet>
      <dgm:spPr/>
    </dgm:pt>
    <dgm:pt modelId="{50DAC2A3-F917-45D4-8598-86D3D7FF8B52}" type="pres">
      <dgm:prSet presAssocID="{6FDC093F-DB29-4FE1-9708-9D817D04AE28}" presName="nodeText" presStyleLbl="bgAccFollowNode1" presStyleIdx="1" presStyleCnt="6">
        <dgm:presLayoutVars>
          <dgm:bulletEnabled val="1"/>
        </dgm:presLayoutVars>
      </dgm:prSet>
      <dgm:spPr/>
    </dgm:pt>
    <dgm:pt modelId="{5BAC4D87-1DBD-4CF6-9561-101C099E20D9}" type="pres">
      <dgm:prSet presAssocID="{497529E8-C19A-48BB-B2AD-688B353B34C5}" presName="sibTrans" presStyleCnt="0"/>
      <dgm:spPr/>
    </dgm:pt>
    <dgm:pt modelId="{553BA3B9-AC02-4DF9-B6EC-493D7CFC9E9C}" type="pres">
      <dgm:prSet presAssocID="{F7E52210-7235-410A-A36D-401A32610D7B}" presName="compositeNode" presStyleCnt="0">
        <dgm:presLayoutVars>
          <dgm:bulletEnabled val="1"/>
        </dgm:presLayoutVars>
      </dgm:prSet>
      <dgm:spPr/>
    </dgm:pt>
    <dgm:pt modelId="{FEF298C9-40A3-4FAF-8D80-E0ED03CD7C5A}" type="pres">
      <dgm:prSet presAssocID="{F7E52210-7235-410A-A36D-401A32610D7B}" presName="bgRect" presStyleLbl="bgAccFollowNode1" presStyleIdx="2" presStyleCnt="6"/>
      <dgm:spPr/>
    </dgm:pt>
    <dgm:pt modelId="{3C904390-E290-43DC-847A-ECDC873592A7}" type="pres">
      <dgm:prSet presAssocID="{33BA438B-8353-4F0D-AA5E-D260D5D2712C}" presName="sibTransNodeCircle" presStyleLbl="alignNode1" presStyleIdx="4" presStyleCnt="12">
        <dgm:presLayoutVars>
          <dgm:chMax val="0"/>
          <dgm:bulletEnabled/>
        </dgm:presLayoutVars>
      </dgm:prSet>
      <dgm:spPr/>
    </dgm:pt>
    <dgm:pt modelId="{D50A7BEF-D7B8-4A58-B189-C1874D4AF1E1}" type="pres">
      <dgm:prSet presAssocID="{F7E52210-7235-410A-A36D-401A32610D7B}" presName="bottomLine" presStyleLbl="alignNode1" presStyleIdx="5" presStyleCnt="12">
        <dgm:presLayoutVars/>
      </dgm:prSet>
      <dgm:spPr/>
    </dgm:pt>
    <dgm:pt modelId="{7E5D8D6B-F683-477E-A6AA-98516CDDB05D}" type="pres">
      <dgm:prSet presAssocID="{F7E52210-7235-410A-A36D-401A32610D7B}" presName="nodeText" presStyleLbl="bgAccFollowNode1" presStyleIdx="2" presStyleCnt="6">
        <dgm:presLayoutVars>
          <dgm:bulletEnabled val="1"/>
        </dgm:presLayoutVars>
      </dgm:prSet>
      <dgm:spPr/>
    </dgm:pt>
    <dgm:pt modelId="{09725611-5442-41ED-8037-7BCC7E2625D4}" type="pres">
      <dgm:prSet presAssocID="{33BA438B-8353-4F0D-AA5E-D260D5D2712C}" presName="sibTrans" presStyleCnt="0"/>
      <dgm:spPr/>
    </dgm:pt>
    <dgm:pt modelId="{0A45C956-CC9E-4E21-934A-94E8CD4B994C}" type="pres">
      <dgm:prSet presAssocID="{36281A98-749C-4B89-A8BE-9E3D6B670B48}" presName="compositeNode" presStyleCnt="0">
        <dgm:presLayoutVars>
          <dgm:bulletEnabled val="1"/>
        </dgm:presLayoutVars>
      </dgm:prSet>
      <dgm:spPr/>
    </dgm:pt>
    <dgm:pt modelId="{0326125D-3C80-45FE-8207-0CC10DBB73E4}" type="pres">
      <dgm:prSet presAssocID="{36281A98-749C-4B89-A8BE-9E3D6B670B48}" presName="bgRect" presStyleLbl="bgAccFollowNode1" presStyleIdx="3" presStyleCnt="6"/>
      <dgm:spPr/>
    </dgm:pt>
    <dgm:pt modelId="{271B45C7-E2BC-4C10-A3FE-267BCA9B5228}" type="pres">
      <dgm:prSet presAssocID="{A16E6847-A358-4877-959A-8158EB0427A9}" presName="sibTransNodeCircle" presStyleLbl="alignNode1" presStyleIdx="6" presStyleCnt="12">
        <dgm:presLayoutVars>
          <dgm:chMax val="0"/>
          <dgm:bulletEnabled/>
        </dgm:presLayoutVars>
      </dgm:prSet>
      <dgm:spPr/>
    </dgm:pt>
    <dgm:pt modelId="{9B151416-A06E-474F-980C-76CE65E83C06}" type="pres">
      <dgm:prSet presAssocID="{36281A98-749C-4B89-A8BE-9E3D6B670B48}" presName="bottomLine" presStyleLbl="alignNode1" presStyleIdx="7" presStyleCnt="12">
        <dgm:presLayoutVars/>
      </dgm:prSet>
      <dgm:spPr/>
    </dgm:pt>
    <dgm:pt modelId="{24C32283-0CC2-4B81-BFB1-3A99AA3093C9}" type="pres">
      <dgm:prSet presAssocID="{36281A98-749C-4B89-A8BE-9E3D6B670B48}" presName="nodeText" presStyleLbl="bgAccFollowNode1" presStyleIdx="3" presStyleCnt="6">
        <dgm:presLayoutVars>
          <dgm:bulletEnabled val="1"/>
        </dgm:presLayoutVars>
      </dgm:prSet>
      <dgm:spPr/>
    </dgm:pt>
    <dgm:pt modelId="{A3DC97A6-10C9-45B4-A1A4-76E3F7094252}" type="pres">
      <dgm:prSet presAssocID="{A16E6847-A358-4877-959A-8158EB0427A9}" presName="sibTrans" presStyleCnt="0"/>
      <dgm:spPr/>
    </dgm:pt>
    <dgm:pt modelId="{7161D33A-4832-4F45-8351-7704B59ADF48}" type="pres">
      <dgm:prSet presAssocID="{6968C35B-67D4-49D4-95E5-F767FA591FAF}" presName="compositeNode" presStyleCnt="0">
        <dgm:presLayoutVars>
          <dgm:bulletEnabled val="1"/>
        </dgm:presLayoutVars>
      </dgm:prSet>
      <dgm:spPr/>
    </dgm:pt>
    <dgm:pt modelId="{2577F836-DAA4-47A4-919C-EEFB3242F7DD}" type="pres">
      <dgm:prSet presAssocID="{6968C35B-67D4-49D4-95E5-F767FA591FAF}" presName="bgRect" presStyleLbl="bgAccFollowNode1" presStyleIdx="4" presStyleCnt="6"/>
      <dgm:spPr/>
    </dgm:pt>
    <dgm:pt modelId="{4DE6D6F1-CA14-4CA9-8A37-0DD3C1DCEE7F}" type="pres">
      <dgm:prSet presAssocID="{D50C4B95-31EA-497F-8F01-3DF8626951BD}" presName="sibTransNodeCircle" presStyleLbl="alignNode1" presStyleIdx="8" presStyleCnt="12">
        <dgm:presLayoutVars>
          <dgm:chMax val="0"/>
          <dgm:bulletEnabled/>
        </dgm:presLayoutVars>
      </dgm:prSet>
      <dgm:spPr/>
    </dgm:pt>
    <dgm:pt modelId="{2ACE4B38-2581-42E9-ACF2-EF7B2DBAACE9}" type="pres">
      <dgm:prSet presAssocID="{6968C35B-67D4-49D4-95E5-F767FA591FAF}" presName="bottomLine" presStyleLbl="alignNode1" presStyleIdx="9" presStyleCnt="12">
        <dgm:presLayoutVars/>
      </dgm:prSet>
      <dgm:spPr/>
    </dgm:pt>
    <dgm:pt modelId="{DE82C192-AB16-4F62-A6C9-A08FB89DA393}" type="pres">
      <dgm:prSet presAssocID="{6968C35B-67D4-49D4-95E5-F767FA591FAF}" presName="nodeText" presStyleLbl="bgAccFollowNode1" presStyleIdx="4" presStyleCnt="6">
        <dgm:presLayoutVars>
          <dgm:bulletEnabled val="1"/>
        </dgm:presLayoutVars>
      </dgm:prSet>
      <dgm:spPr/>
    </dgm:pt>
    <dgm:pt modelId="{8442F1E8-C1C0-4757-BE20-D4B386FA962D}" type="pres">
      <dgm:prSet presAssocID="{D50C4B95-31EA-497F-8F01-3DF8626951BD}" presName="sibTrans" presStyleCnt="0"/>
      <dgm:spPr/>
    </dgm:pt>
    <dgm:pt modelId="{B3B6A307-40BC-4CD5-ADD2-E5C7E9BAF46C}" type="pres">
      <dgm:prSet presAssocID="{9E0A4099-DDA4-45DA-A4D3-14913E4F3AEB}" presName="compositeNode" presStyleCnt="0">
        <dgm:presLayoutVars>
          <dgm:bulletEnabled val="1"/>
        </dgm:presLayoutVars>
      </dgm:prSet>
      <dgm:spPr/>
    </dgm:pt>
    <dgm:pt modelId="{2B677CDE-25EC-42BE-ADAD-118E2472E33D}" type="pres">
      <dgm:prSet presAssocID="{9E0A4099-DDA4-45DA-A4D3-14913E4F3AEB}" presName="bgRect" presStyleLbl="bgAccFollowNode1" presStyleIdx="5" presStyleCnt="6"/>
      <dgm:spPr/>
    </dgm:pt>
    <dgm:pt modelId="{DCDBBB8A-2272-4733-89B1-A8274EA5FC22}" type="pres">
      <dgm:prSet presAssocID="{CCD1CB46-A575-42A1-AEC1-73F8741E8D69}" presName="sibTransNodeCircle" presStyleLbl="alignNode1" presStyleIdx="10" presStyleCnt="12">
        <dgm:presLayoutVars>
          <dgm:chMax val="0"/>
          <dgm:bulletEnabled/>
        </dgm:presLayoutVars>
      </dgm:prSet>
      <dgm:spPr/>
    </dgm:pt>
    <dgm:pt modelId="{CA2FF6C9-5EE0-4FBE-88AE-6487CE96CC7D}" type="pres">
      <dgm:prSet presAssocID="{9E0A4099-DDA4-45DA-A4D3-14913E4F3AEB}" presName="bottomLine" presStyleLbl="alignNode1" presStyleIdx="11" presStyleCnt="12">
        <dgm:presLayoutVars/>
      </dgm:prSet>
      <dgm:spPr/>
    </dgm:pt>
    <dgm:pt modelId="{01EB48B7-42F4-4A73-954A-B787913B8F8C}" type="pres">
      <dgm:prSet presAssocID="{9E0A4099-DDA4-45DA-A4D3-14913E4F3AEB}" presName="nodeText" presStyleLbl="bgAccFollowNode1" presStyleIdx="5" presStyleCnt="6">
        <dgm:presLayoutVars>
          <dgm:bulletEnabled val="1"/>
        </dgm:presLayoutVars>
      </dgm:prSet>
      <dgm:spPr/>
    </dgm:pt>
  </dgm:ptLst>
  <dgm:cxnLst>
    <dgm:cxn modelId="{6C506F0D-A4BB-487E-9550-3CF6DD1D8BCF}" type="presOf" srcId="{A16E6847-A358-4877-959A-8158EB0427A9}" destId="{271B45C7-E2BC-4C10-A3FE-267BCA9B5228}" srcOrd="0" destOrd="0" presId="urn:microsoft.com/office/officeart/2016/7/layout/BasicLinearProcessNumbered"/>
    <dgm:cxn modelId="{62B6B51B-2A0B-454C-8868-8E593A614C55}" srcId="{36281A98-749C-4B89-A8BE-9E3D6B670B48}" destId="{2B0B1449-39D2-48AF-84C0-E972A93EE974}" srcOrd="0" destOrd="0" parTransId="{8118CE68-E571-4806-8BBC-AA35E919B653}" sibTransId="{B75B0A1D-DDA5-4B02-8171-F34C6E9C19EF}"/>
    <dgm:cxn modelId="{6178C51B-95E0-4428-B554-0F82D2B6F7EE}" type="presOf" srcId="{C2B4804D-575E-464B-A51B-3085B429FD59}" destId="{69BE90E1-ADE2-4098-B499-3A0E4A3D71F1}" srcOrd="1" destOrd="0" presId="urn:microsoft.com/office/officeart/2016/7/layout/BasicLinearProcessNumbered"/>
    <dgm:cxn modelId="{4D255321-76DE-483D-B62A-9E687A58E6BF}" type="presOf" srcId="{6968C35B-67D4-49D4-95E5-F767FA591FAF}" destId="{2577F836-DAA4-47A4-919C-EEFB3242F7DD}" srcOrd="0" destOrd="0" presId="urn:microsoft.com/office/officeart/2016/7/layout/BasicLinearProcessNumbered"/>
    <dgm:cxn modelId="{686F8B2E-9EE4-4E8C-A5BE-C756A1BE7EF2}" srcId="{C3C556F5-4B86-4489-B900-494AE4452BF7}" destId="{9E0A4099-DDA4-45DA-A4D3-14913E4F3AEB}" srcOrd="5" destOrd="0" parTransId="{6D925A31-7CE8-47F9-9AF9-37130558C4BF}" sibTransId="{CCD1CB46-A575-42A1-AEC1-73F8741E8D69}"/>
    <dgm:cxn modelId="{F44EF82E-4A97-49D0-801D-380BC3A09D95}" type="presOf" srcId="{CCD1CB46-A575-42A1-AEC1-73F8741E8D69}" destId="{DCDBBB8A-2272-4733-89B1-A8274EA5FC22}" srcOrd="0" destOrd="0" presId="urn:microsoft.com/office/officeart/2016/7/layout/BasicLinearProcessNumbered"/>
    <dgm:cxn modelId="{02DD665F-7D87-46EF-8BDB-895E7E461FE7}" type="presOf" srcId="{9E0A4099-DDA4-45DA-A4D3-14913E4F3AEB}" destId="{01EB48B7-42F4-4A73-954A-B787913B8F8C}" srcOrd="1" destOrd="0" presId="urn:microsoft.com/office/officeart/2016/7/layout/BasicLinearProcessNumbered"/>
    <dgm:cxn modelId="{A9736841-ED19-4DCF-A0A4-AE7682FC82D3}" srcId="{C3C556F5-4B86-4489-B900-494AE4452BF7}" destId="{36281A98-749C-4B89-A8BE-9E3D6B670B48}" srcOrd="3" destOrd="0" parTransId="{EA88CB37-2AEA-41B4-B89A-526074924190}" sibTransId="{A16E6847-A358-4877-959A-8158EB0427A9}"/>
    <dgm:cxn modelId="{FEC00F42-0CFA-4BE1-B20F-97EE2699C630}" type="presOf" srcId="{6968C35B-67D4-49D4-95E5-F767FA591FAF}" destId="{DE82C192-AB16-4F62-A6C9-A08FB89DA393}" srcOrd="1" destOrd="0" presId="urn:microsoft.com/office/officeart/2016/7/layout/BasicLinearProcessNumbered"/>
    <dgm:cxn modelId="{85CD816C-2EE0-4A06-A8DB-6EA9578741A3}" type="presOf" srcId="{F7E52210-7235-410A-A36D-401A32610D7B}" destId="{7E5D8D6B-F683-477E-A6AA-98516CDDB05D}" srcOrd="1" destOrd="0" presId="urn:microsoft.com/office/officeart/2016/7/layout/BasicLinearProcessNumbered"/>
    <dgm:cxn modelId="{5E4F6090-26B4-4ABF-AC4D-4EE24C0FA6E0}" type="presOf" srcId="{36281A98-749C-4B89-A8BE-9E3D6B670B48}" destId="{24C32283-0CC2-4B81-BFB1-3A99AA3093C9}" srcOrd="1" destOrd="0" presId="urn:microsoft.com/office/officeart/2016/7/layout/BasicLinearProcessNumbered"/>
    <dgm:cxn modelId="{FE977994-E6E6-4FD4-9708-D2FFCD740F04}" type="presOf" srcId="{D50C4B95-31EA-497F-8F01-3DF8626951BD}" destId="{4DE6D6F1-CA14-4CA9-8A37-0DD3C1DCEE7F}" srcOrd="0" destOrd="0" presId="urn:microsoft.com/office/officeart/2016/7/layout/BasicLinearProcessNumbered"/>
    <dgm:cxn modelId="{1C1E2C9B-F23D-4737-8874-EAF91ECFBD29}" srcId="{C3C556F5-4B86-4489-B900-494AE4452BF7}" destId="{C2B4804D-575E-464B-A51B-3085B429FD59}" srcOrd="0" destOrd="0" parTransId="{EBBC6B62-0D55-46CC-B1D9-F922723A7DFD}" sibTransId="{56B9093A-ABB8-4CD3-A89E-A99B93B74C0D}"/>
    <dgm:cxn modelId="{E0F9D79E-E7CA-4850-856F-37E58011207F}" srcId="{C3C556F5-4B86-4489-B900-494AE4452BF7}" destId="{6FDC093F-DB29-4FE1-9708-9D817D04AE28}" srcOrd="1" destOrd="0" parTransId="{8FE5DD5E-8631-46C2-9D4B-201CA841342C}" sibTransId="{497529E8-C19A-48BB-B2AD-688B353B34C5}"/>
    <dgm:cxn modelId="{5E5AADA6-F8E8-412C-8C64-194329C70C17}" type="presOf" srcId="{6FDC093F-DB29-4FE1-9708-9D817D04AE28}" destId="{50DAC2A3-F917-45D4-8598-86D3D7FF8B52}" srcOrd="1" destOrd="0" presId="urn:microsoft.com/office/officeart/2016/7/layout/BasicLinearProcessNumbered"/>
    <dgm:cxn modelId="{174FB6A7-ED80-488A-8628-A292F7F2760F}" srcId="{C3C556F5-4B86-4489-B900-494AE4452BF7}" destId="{6968C35B-67D4-49D4-95E5-F767FA591FAF}" srcOrd="4" destOrd="0" parTransId="{6530DCEE-6517-42CC-8D0E-70BBF011B2D8}" sibTransId="{D50C4B95-31EA-497F-8F01-3DF8626951BD}"/>
    <dgm:cxn modelId="{25BA5DAB-F236-4A1A-9878-28C3A97AAD7C}" type="presOf" srcId="{6FDC093F-DB29-4FE1-9708-9D817D04AE28}" destId="{A36269D2-B4FF-49CD-94D3-753596621B8E}" srcOrd="0" destOrd="0" presId="urn:microsoft.com/office/officeart/2016/7/layout/BasicLinearProcessNumbered"/>
    <dgm:cxn modelId="{799248CE-D4FC-4B08-91F2-DD4C1E0C82D4}" type="presOf" srcId="{56B9093A-ABB8-4CD3-A89E-A99B93B74C0D}" destId="{5E8048E2-48B6-439F-A7F1-3A14DCF4EE07}" srcOrd="0" destOrd="0" presId="urn:microsoft.com/office/officeart/2016/7/layout/BasicLinearProcessNumbered"/>
    <dgm:cxn modelId="{02471AD2-8B71-4A4C-B012-791528CECAD6}" type="presOf" srcId="{2B0B1449-39D2-48AF-84C0-E972A93EE974}" destId="{24C32283-0CC2-4B81-BFB1-3A99AA3093C9}" srcOrd="0" destOrd="1" presId="urn:microsoft.com/office/officeart/2016/7/layout/BasicLinearProcessNumbered"/>
    <dgm:cxn modelId="{184277D2-BE8D-4194-B32C-7C2436B38D93}" type="presOf" srcId="{36281A98-749C-4B89-A8BE-9E3D6B670B48}" destId="{0326125D-3C80-45FE-8207-0CC10DBB73E4}" srcOrd="0" destOrd="0" presId="urn:microsoft.com/office/officeart/2016/7/layout/BasicLinearProcessNumbered"/>
    <dgm:cxn modelId="{B0CD69DA-90B6-4656-910F-94722E0A3492}" type="presOf" srcId="{C2B4804D-575E-464B-A51B-3085B429FD59}" destId="{606DCB80-964B-41C1-A47F-248F28D14165}" srcOrd="0" destOrd="0" presId="urn:microsoft.com/office/officeart/2016/7/layout/BasicLinearProcessNumbered"/>
    <dgm:cxn modelId="{27DC5FDB-E5DE-4710-84F6-F2B83F15353F}" type="presOf" srcId="{F7E52210-7235-410A-A36D-401A32610D7B}" destId="{FEF298C9-40A3-4FAF-8D80-E0ED03CD7C5A}" srcOrd="0" destOrd="0" presId="urn:microsoft.com/office/officeart/2016/7/layout/BasicLinearProcessNumbered"/>
    <dgm:cxn modelId="{CA2471E4-6776-4F8E-BEE1-EC259AB715E0}" type="presOf" srcId="{9E0A4099-DDA4-45DA-A4D3-14913E4F3AEB}" destId="{2B677CDE-25EC-42BE-ADAD-118E2472E33D}" srcOrd="0" destOrd="0" presId="urn:microsoft.com/office/officeart/2016/7/layout/BasicLinearProcessNumbered"/>
    <dgm:cxn modelId="{29A3AAE7-D0EC-408E-A536-D472B1C47849}" type="presOf" srcId="{33BA438B-8353-4F0D-AA5E-D260D5D2712C}" destId="{3C904390-E290-43DC-847A-ECDC873592A7}" srcOrd="0" destOrd="0" presId="urn:microsoft.com/office/officeart/2016/7/layout/BasicLinearProcessNumbered"/>
    <dgm:cxn modelId="{DB5909F5-31F1-4D01-BE36-563C70B4736D}" type="presOf" srcId="{497529E8-C19A-48BB-B2AD-688B353B34C5}" destId="{832A5962-DE05-4ADA-9D58-D7B3D2B246A7}" srcOrd="0" destOrd="0" presId="urn:microsoft.com/office/officeart/2016/7/layout/BasicLinearProcessNumbered"/>
    <dgm:cxn modelId="{6BA64FFF-8BB4-4F0D-9B83-59A53C0B89B0}" type="presOf" srcId="{C3C556F5-4B86-4489-B900-494AE4452BF7}" destId="{74292D48-B343-4DBA-BDA3-C6F0A02F8870}" srcOrd="0" destOrd="0" presId="urn:microsoft.com/office/officeart/2016/7/layout/BasicLinearProcessNumbered"/>
    <dgm:cxn modelId="{4A47BCFF-29C4-430A-B02E-6262925EC6E3}" srcId="{C3C556F5-4B86-4489-B900-494AE4452BF7}" destId="{F7E52210-7235-410A-A36D-401A32610D7B}" srcOrd="2" destOrd="0" parTransId="{4F093172-DCFF-45C9-B71B-F8E026036AAD}" sibTransId="{33BA438B-8353-4F0D-AA5E-D260D5D2712C}"/>
    <dgm:cxn modelId="{CBFB2119-4B35-42F5-B2FF-6DBA4824E730}" type="presParOf" srcId="{74292D48-B343-4DBA-BDA3-C6F0A02F8870}" destId="{ACA8D6A8-5581-4439-B67A-21E7543EC812}" srcOrd="0" destOrd="0" presId="urn:microsoft.com/office/officeart/2016/7/layout/BasicLinearProcessNumbered"/>
    <dgm:cxn modelId="{EA12CFDC-213B-4E3F-9EE4-02001ECD5D9B}" type="presParOf" srcId="{ACA8D6A8-5581-4439-B67A-21E7543EC812}" destId="{606DCB80-964B-41C1-A47F-248F28D14165}" srcOrd="0" destOrd="0" presId="urn:microsoft.com/office/officeart/2016/7/layout/BasicLinearProcessNumbered"/>
    <dgm:cxn modelId="{937E2798-6303-414F-8E96-CA58A1B14FF0}" type="presParOf" srcId="{ACA8D6A8-5581-4439-B67A-21E7543EC812}" destId="{5E8048E2-48B6-439F-A7F1-3A14DCF4EE07}" srcOrd="1" destOrd="0" presId="urn:microsoft.com/office/officeart/2016/7/layout/BasicLinearProcessNumbered"/>
    <dgm:cxn modelId="{DB8DB6E4-F54A-459F-BFF1-67B102F9756C}" type="presParOf" srcId="{ACA8D6A8-5581-4439-B67A-21E7543EC812}" destId="{D1D93BFE-13C5-4BCD-8F20-B28F598FFE5C}" srcOrd="2" destOrd="0" presId="urn:microsoft.com/office/officeart/2016/7/layout/BasicLinearProcessNumbered"/>
    <dgm:cxn modelId="{BDE60BB6-B97B-4AD8-AF17-4E48D41D313D}" type="presParOf" srcId="{ACA8D6A8-5581-4439-B67A-21E7543EC812}" destId="{69BE90E1-ADE2-4098-B499-3A0E4A3D71F1}" srcOrd="3" destOrd="0" presId="urn:microsoft.com/office/officeart/2016/7/layout/BasicLinearProcessNumbered"/>
    <dgm:cxn modelId="{7F517CA2-EF96-46F6-A516-EB1E8DAECB12}" type="presParOf" srcId="{74292D48-B343-4DBA-BDA3-C6F0A02F8870}" destId="{63BA1EA1-960B-4B13-ACF8-498823F5C42F}" srcOrd="1" destOrd="0" presId="urn:microsoft.com/office/officeart/2016/7/layout/BasicLinearProcessNumbered"/>
    <dgm:cxn modelId="{F454D688-0E8E-49BC-A6FC-C9FAFEE113EC}" type="presParOf" srcId="{74292D48-B343-4DBA-BDA3-C6F0A02F8870}" destId="{4E7D77E1-2458-47BB-8B0D-07B7F815A34B}" srcOrd="2" destOrd="0" presId="urn:microsoft.com/office/officeart/2016/7/layout/BasicLinearProcessNumbered"/>
    <dgm:cxn modelId="{1517AA8E-2432-4732-8B1C-E856FE40428D}" type="presParOf" srcId="{4E7D77E1-2458-47BB-8B0D-07B7F815A34B}" destId="{A36269D2-B4FF-49CD-94D3-753596621B8E}" srcOrd="0" destOrd="0" presId="urn:microsoft.com/office/officeart/2016/7/layout/BasicLinearProcessNumbered"/>
    <dgm:cxn modelId="{EC166D81-C8F6-4BC5-9900-3793EF98FDB1}" type="presParOf" srcId="{4E7D77E1-2458-47BB-8B0D-07B7F815A34B}" destId="{832A5962-DE05-4ADA-9D58-D7B3D2B246A7}" srcOrd="1" destOrd="0" presId="urn:microsoft.com/office/officeart/2016/7/layout/BasicLinearProcessNumbered"/>
    <dgm:cxn modelId="{858AD4B5-BBA4-4F81-847C-F143E7F74293}" type="presParOf" srcId="{4E7D77E1-2458-47BB-8B0D-07B7F815A34B}" destId="{EF178744-731E-41FD-872A-F1BE1C24BFC2}" srcOrd="2" destOrd="0" presId="urn:microsoft.com/office/officeart/2016/7/layout/BasicLinearProcessNumbered"/>
    <dgm:cxn modelId="{9DE1E5C7-2899-48B4-ABCD-F3E8A40D1CD4}" type="presParOf" srcId="{4E7D77E1-2458-47BB-8B0D-07B7F815A34B}" destId="{50DAC2A3-F917-45D4-8598-86D3D7FF8B52}" srcOrd="3" destOrd="0" presId="urn:microsoft.com/office/officeart/2016/7/layout/BasicLinearProcessNumbered"/>
    <dgm:cxn modelId="{8E3C0E2D-C83E-432B-A335-920150E5B8E8}" type="presParOf" srcId="{74292D48-B343-4DBA-BDA3-C6F0A02F8870}" destId="{5BAC4D87-1DBD-4CF6-9561-101C099E20D9}" srcOrd="3" destOrd="0" presId="urn:microsoft.com/office/officeart/2016/7/layout/BasicLinearProcessNumbered"/>
    <dgm:cxn modelId="{60FCE70C-2186-4A8B-A4DB-712460128D48}" type="presParOf" srcId="{74292D48-B343-4DBA-BDA3-C6F0A02F8870}" destId="{553BA3B9-AC02-4DF9-B6EC-493D7CFC9E9C}" srcOrd="4" destOrd="0" presId="urn:microsoft.com/office/officeart/2016/7/layout/BasicLinearProcessNumbered"/>
    <dgm:cxn modelId="{1BD4E04F-8BDF-4031-AA18-17F6255052AD}" type="presParOf" srcId="{553BA3B9-AC02-4DF9-B6EC-493D7CFC9E9C}" destId="{FEF298C9-40A3-4FAF-8D80-E0ED03CD7C5A}" srcOrd="0" destOrd="0" presId="urn:microsoft.com/office/officeart/2016/7/layout/BasicLinearProcessNumbered"/>
    <dgm:cxn modelId="{16A3EDE7-13EC-416C-B851-527A35C2F2D4}" type="presParOf" srcId="{553BA3B9-AC02-4DF9-B6EC-493D7CFC9E9C}" destId="{3C904390-E290-43DC-847A-ECDC873592A7}" srcOrd="1" destOrd="0" presId="urn:microsoft.com/office/officeart/2016/7/layout/BasicLinearProcessNumbered"/>
    <dgm:cxn modelId="{89902645-BBF4-4511-946F-DDF974BC4D52}" type="presParOf" srcId="{553BA3B9-AC02-4DF9-B6EC-493D7CFC9E9C}" destId="{D50A7BEF-D7B8-4A58-B189-C1874D4AF1E1}" srcOrd="2" destOrd="0" presId="urn:microsoft.com/office/officeart/2016/7/layout/BasicLinearProcessNumbered"/>
    <dgm:cxn modelId="{60DEEFF5-E090-4CC8-A8DC-CBAB18DDC5C3}" type="presParOf" srcId="{553BA3B9-AC02-4DF9-B6EC-493D7CFC9E9C}" destId="{7E5D8D6B-F683-477E-A6AA-98516CDDB05D}" srcOrd="3" destOrd="0" presId="urn:microsoft.com/office/officeart/2016/7/layout/BasicLinearProcessNumbered"/>
    <dgm:cxn modelId="{D1258D77-10FF-4C32-B6DF-89C2FAC4E594}" type="presParOf" srcId="{74292D48-B343-4DBA-BDA3-C6F0A02F8870}" destId="{09725611-5442-41ED-8037-7BCC7E2625D4}" srcOrd="5" destOrd="0" presId="urn:microsoft.com/office/officeart/2016/7/layout/BasicLinearProcessNumbered"/>
    <dgm:cxn modelId="{75266E6D-D375-472D-AC07-494084A34FE1}" type="presParOf" srcId="{74292D48-B343-4DBA-BDA3-C6F0A02F8870}" destId="{0A45C956-CC9E-4E21-934A-94E8CD4B994C}" srcOrd="6" destOrd="0" presId="urn:microsoft.com/office/officeart/2016/7/layout/BasicLinearProcessNumbered"/>
    <dgm:cxn modelId="{D7AC8450-2B47-4009-815F-3E6DD4B2D223}" type="presParOf" srcId="{0A45C956-CC9E-4E21-934A-94E8CD4B994C}" destId="{0326125D-3C80-45FE-8207-0CC10DBB73E4}" srcOrd="0" destOrd="0" presId="urn:microsoft.com/office/officeart/2016/7/layout/BasicLinearProcessNumbered"/>
    <dgm:cxn modelId="{C859C5F4-C112-4665-A57D-2F0F7FE808D3}" type="presParOf" srcId="{0A45C956-CC9E-4E21-934A-94E8CD4B994C}" destId="{271B45C7-E2BC-4C10-A3FE-267BCA9B5228}" srcOrd="1" destOrd="0" presId="urn:microsoft.com/office/officeart/2016/7/layout/BasicLinearProcessNumbered"/>
    <dgm:cxn modelId="{300D7F2F-E1FF-4720-84C4-8B43F7BEB38E}" type="presParOf" srcId="{0A45C956-CC9E-4E21-934A-94E8CD4B994C}" destId="{9B151416-A06E-474F-980C-76CE65E83C06}" srcOrd="2" destOrd="0" presId="urn:microsoft.com/office/officeart/2016/7/layout/BasicLinearProcessNumbered"/>
    <dgm:cxn modelId="{867D17D0-EE6A-4848-BF33-1BF99B42F7A5}" type="presParOf" srcId="{0A45C956-CC9E-4E21-934A-94E8CD4B994C}" destId="{24C32283-0CC2-4B81-BFB1-3A99AA3093C9}" srcOrd="3" destOrd="0" presId="urn:microsoft.com/office/officeart/2016/7/layout/BasicLinearProcessNumbered"/>
    <dgm:cxn modelId="{FBAFCC26-2D45-4058-BFDB-90B300541139}" type="presParOf" srcId="{74292D48-B343-4DBA-BDA3-C6F0A02F8870}" destId="{A3DC97A6-10C9-45B4-A1A4-76E3F7094252}" srcOrd="7" destOrd="0" presId="urn:microsoft.com/office/officeart/2016/7/layout/BasicLinearProcessNumbered"/>
    <dgm:cxn modelId="{D29FBE65-A119-4997-929A-1AB81B6B0FE7}" type="presParOf" srcId="{74292D48-B343-4DBA-BDA3-C6F0A02F8870}" destId="{7161D33A-4832-4F45-8351-7704B59ADF48}" srcOrd="8" destOrd="0" presId="urn:microsoft.com/office/officeart/2016/7/layout/BasicLinearProcessNumbered"/>
    <dgm:cxn modelId="{00412663-0998-44AA-9148-7E839144ADB6}" type="presParOf" srcId="{7161D33A-4832-4F45-8351-7704B59ADF48}" destId="{2577F836-DAA4-47A4-919C-EEFB3242F7DD}" srcOrd="0" destOrd="0" presId="urn:microsoft.com/office/officeart/2016/7/layout/BasicLinearProcessNumbered"/>
    <dgm:cxn modelId="{64CE4BCA-66EF-4848-A2CE-29FA22A0CE28}" type="presParOf" srcId="{7161D33A-4832-4F45-8351-7704B59ADF48}" destId="{4DE6D6F1-CA14-4CA9-8A37-0DD3C1DCEE7F}" srcOrd="1" destOrd="0" presId="urn:microsoft.com/office/officeart/2016/7/layout/BasicLinearProcessNumbered"/>
    <dgm:cxn modelId="{9A48E434-54AF-4F59-B8AA-4C2C25B91A4B}" type="presParOf" srcId="{7161D33A-4832-4F45-8351-7704B59ADF48}" destId="{2ACE4B38-2581-42E9-ACF2-EF7B2DBAACE9}" srcOrd="2" destOrd="0" presId="urn:microsoft.com/office/officeart/2016/7/layout/BasicLinearProcessNumbered"/>
    <dgm:cxn modelId="{8880C36F-8411-487D-BF32-C8AA1FC4A534}" type="presParOf" srcId="{7161D33A-4832-4F45-8351-7704B59ADF48}" destId="{DE82C192-AB16-4F62-A6C9-A08FB89DA393}" srcOrd="3" destOrd="0" presId="urn:microsoft.com/office/officeart/2016/7/layout/BasicLinearProcessNumbered"/>
    <dgm:cxn modelId="{F5E299F7-EC28-4052-837A-B9A5C2047513}" type="presParOf" srcId="{74292D48-B343-4DBA-BDA3-C6F0A02F8870}" destId="{8442F1E8-C1C0-4757-BE20-D4B386FA962D}" srcOrd="9" destOrd="0" presId="urn:microsoft.com/office/officeart/2016/7/layout/BasicLinearProcessNumbered"/>
    <dgm:cxn modelId="{F4BC5D73-4B93-4D19-90F1-F3096302D920}" type="presParOf" srcId="{74292D48-B343-4DBA-BDA3-C6F0A02F8870}" destId="{B3B6A307-40BC-4CD5-ADD2-E5C7E9BAF46C}" srcOrd="10" destOrd="0" presId="urn:microsoft.com/office/officeart/2016/7/layout/BasicLinearProcessNumbered"/>
    <dgm:cxn modelId="{09AC5AA6-23A7-4626-B585-6F12F6A52B82}" type="presParOf" srcId="{B3B6A307-40BC-4CD5-ADD2-E5C7E9BAF46C}" destId="{2B677CDE-25EC-42BE-ADAD-118E2472E33D}" srcOrd="0" destOrd="0" presId="urn:microsoft.com/office/officeart/2016/7/layout/BasicLinearProcessNumbered"/>
    <dgm:cxn modelId="{21D11271-97C8-4884-B7E1-019618C4AED5}" type="presParOf" srcId="{B3B6A307-40BC-4CD5-ADD2-E5C7E9BAF46C}" destId="{DCDBBB8A-2272-4733-89B1-A8274EA5FC22}" srcOrd="1" destOrd="0" presId="urn:microsoft.com/office/officeart/2016/7/layout/BasicLinearProcessNumbered"/>
    <dgm:cxn modelId="{2663CB8D-221A-454F-B03A-325B88D83E74}" type="presParOf" srcId="{B3B6A307-40BC-4CD5-ADD2-E5C7E9BAF46C}" destId="{CA2FF6C9-5EE0-4FBE-88AE-6487CE96CC7D}" srcOrd="2" destOrd="0" presId="urn:microsoft.com/office/officeart/2016/7/layout/BasicLinearProcessNumbered"/>
    <dgm:cxn modelId="{50BF9544-1F67-4DD3-A85E-85765E4CDA9C}" type="presParOf" srcId="{B3B6A307-40BC-4CD5-ADD2-E5C7E9BAF46C}" destId="{01EB48B7-42F4-4A73-954A-B787913B8F8C}"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6DCB80-964B-41C1-A47F-248F28D14165}">
      <dsp:nvSpPr>
        <dsp:cNvPr id="0" name=""/>
        <dsp:cNvSpPr/>
      </dsp:nvSpPr>
      <dsp:spPr>
        <a:xfrm>
          <a:off x="1283" y="1043496"/>
          <a:ext cx="1617389" cy="2264345"/>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6098" tIns="330200" rIns="126098" bIns="330200" numCol="1" spcCol="1270" anchor="t" anchorCtr="0">
          <a:noAutofit/>
        </a:bodyPr>
        <a:lstStyle/>
        <a:p>
          <a:pPr marL="0" lvl="0" indent="0" algn="l" defTabSz="488950">
            <a:lnSpc>
              <a:spcPct val="90000"/>
            </a:lnSpc>
            <a:spcBef>
              <a:spcPct val="0"/>
            </a:spcBef>
            <a:spcAft>
              <a:spcPct val="35000"/>
            </a:spcAft>
            <a:buNone/>
          </a:pPr>
          <a:r>
            <a:rPr lang="lv-LV" sz="1100" kern="1200"/>
            <a:t>Register as business for Google - to find the business physical location</a:t>
          </a:r>
          <a:endParaRPr lang="en-US" sz="1100" kern="1200"/>
        </a:p>
      </dsp:txBody>
      <dsp:txXfrm>
        <a:off x="1283" y="1903947"/>
        <a:ext cx="1617389" cy="1358607"/>
      </dsp:txXfrm>
    </dsp:sp>
    <dsp:sp modelId="{5E8048E2-48B6-439F-A7F1-3A14DCF4EE07}">
      <dsp:nvSpPr>
        <dsp:cNvPr id="0" name=""/>
        <dsp:cNvSpPr/>
      </dsp:nvSpPr>
      <dsp:spPr>
        <a:xfrm>
          <a:off x="470326" y="1269930"/>
          <a:ext cx="679303" cy="679303"/>
        </a:xfrm>
        <a:prstGeom prst="ellips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52961" tIns="12700" rIns="52961" bIns="12700" numCol="1" spcCol="1270" anchor="ctr" anchorCtr="0">
          <a:noAutofit/>
        </a:bodyPr>
        <a:lstStyle/>
        <a:p>
          <a:pPr marL="0" lvl="0" indent="0" algn="ctr" defTabSz="1422400">
            <a:lnSpc>
              <a:spcPct val="90000"/>
            </a:lnSpc>
            <a:spcBef>
              <a:spcPct val="0"/>
            </a:spcBef>
            <a:spcAft>
              <a:spcPct val="35000"/>
            </a:spcAft>
            <a:buNone/>
          </a:pPr>
          <a:r>
            <a:rPr lang="en-US" sz="3200" kern="1200"/>
            <a:t>1</a:t>
          </a:r>
        </a:p>
      </dsp:txBody>
      <dsp:txXfrm>
        <a:off x="569808" y="1369412"/>
        <a:ext cx="480339" cy="480339"/>
      </dsp:txXfrm>
    </dsp:sp>
    <dsp:sp modelId="{D1D93BFE-13C5-4BCD-8F20-B28F598FFE5C}">
      <dsp:nvSpPr>
        <dsp:cNvPr id="0" name=""/>
        <dsp:cNvSpPr/>
      </dsp:nvSpPr>
      <dsp:spPr>
        <a:xfrm>
          <a:off x="1283" y="3307769"/>
          <a:ext cx="1617389" cy="72"/>
        </a:xfrm>
        <a:prstGeom prst="rect">
          <a:avLst/>
        </a:prstGeom>
        <a:solidFill>
          <a:schemeClr val="accent2">
            <a:hueOff val="515921"/>
            <a:satOff val="1398"/>
            <a:lumOff val="-1105"/>
            <a:alphaOff val="0"/>
          </a:schemeClr>
        </a:solidFill>
        <a:ln w="19050" cap="flat" cmpd="sng" algn="ctr">
          <a:solidFill>
            <a:schemeClr val="accent2">
              <a:hueOff val="515921"/>
              <a:satOff val="1398"/>
              <a:lumOff val="-1105"/>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A36269D2-B4FF-49CD-94D3-753596621B8E}">
      <dsp:nvSpPr>
        <dsp:cNvPr id="0" name=""/>
        <dsp:cNvSpPr/>
      </dsp:nvSpPr>
      <dsp:spPr>
        <a:xfrm>
          <a:off x="1780412" y="1043496"/>
          <a:ext cx="1617389" cy="2264345"/>
        </a:xfrm>
        <a:prstGeom prst="rect">
          <a:avLst/>
        </a:prstGeom>
        <a:solidFill>
          <a:schemeClr val="accent2">
            <a:tint val="40000"/>
            <a:alpha val="90000"/>
            <a:hueOff val="1171028"/>
            <a:satOff val="-2273"/>
            <a:lumOff val="-394"/>
            <a:alphaOff val="0"/>
          </a:schemeClr>
        </a:solidFill>
        <a:ln w="19050" cap="flat" cmpd="sng" algn="ctr">
          <a:solidFill>
            <a:schemeClr val="accent2">
              <a:tint val="40000"/>
              <a:alpha val="90000"/>
              <a:hueOff val="1171028"/>
              <a:satOff val="-2273"/>
              <a:lumOff val="-39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6098" tIns="330200" rIns="126098" bIns="330200" numCol="1" spcCol="1270" anchor="t" anchorCtr="0">
          <a:noAutofit/>
        </a:bodyPr>
        <a:lstStyle/>
        <a:p>
          <a:pPr marL="0" lvl="0" indent="0" algn="l" defTabSz="488950">
            <a:lnSpc>
              <a:spcPct val="90000"/>
            </a:lnSpc>
            <a:spcBef>
              <a:spcPct val="0"/>
            </a:spcBef>
            <a:spcAft>
              <a:spcPct val="35000"/>
            </a:spcAft>
            <a:buNone/>
          </a:pPr>
          <a:r>
            <a:rPr lang="lv-LV" sz="1100" kern="1200"/>
            <a:t>Register site for Google Search Console</a:t>
          </a:r>
          <a:endParaRPr lang="en-US" sz="1100" kern="1200"/>
        </a:p>
      </dsp:txBody>
      <dsp:txXfrm>
        <a:off x="1780412" y="1903947"/>
        <a:ext cx="1617389" cy="1358607"/>
      </dsp:txXfrm>
    </dsp:sp>
    <dsp:sp modelId="{832A5962-DE05-4ADA-9D58-D7B3D2B246A7}">
      <dsp:nvSpPr>
        <dsp:cNvPr id="0" name=""/>
        <dsp:cNvSpPr/>
      </dsp:nvSpPr>
      <dsp:spPr>
        <a:xfrm>
          <a:off x="2249455" y="1269930"/>
          <a:ext cx="679303" cy="679303"/>
        </a:xfrm>
        <a:prstGeom prst="ellipse">
          <a:avLst/>
        </a:prstGeom>
        <a:solidFill>
          <a:schemeClr val="accent2">
            <a:hueOff val="1031841"/>
            <a:satOff val="2795"/>
            <a:lumOff val="-2210"/>
            <a:alphaOff val="0"/>
          </a:schemeClr>
        </a:solidFill>
        <a:ln w="19050" cap="flat" cmpd="sng" algn="ctr">
          <a:solidFill>
            <a:schemeClr val="accent2">
              <a:hueOff val="1031841"/>
              <a:satOff val="2795"/>
              <a:lumOff val="-221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52961" tIns="12700" rIns="52961" bIns="12700" numCol="1" spcCol="1270" anchor="ctr" anchorCtr="0">
          <a:noAutofit/>
        </a:bodyPr>
        <a:lstStyle/>
        <a:p>
          <a:pPr marL="0" lvl="0" indent="0" algn="ctr" defTabSz="1422400">
            <a:lnSpc>
              <a:spcPct val="90000"/>
            </a:lnSpc>
            <a:spcBef>
              <a:spcPct val="0"/>
            </a:spcBef>
            <a:spcAft>
              <a:spcPct val="35000"/>
            </a:spcAft>
            <a:buNone/>
          </a:pPr>
          <a:r>
            <a:rPr lang="en-US" sz="3200" kern="1200"/>
            <a:t>2</a:t>
          </a:r>
        </a:p>
      </dsp:txBody>
      <dsp:txXfrm>
        <a:off x="2348937" y="1369412"/>
        <a:ext cx="480339" cy="480339"/>
      </dsp:txXfrm>
    </dsp:sp>
    <dsp:sp modelId="{EF178744-731E-41FD-872A-F1BE1C24BFC2}">
      <dsp:nvSpPr>
        <dsp:cNvPr id="0" name=""/>
        <dsp:cNvSpPr/>
      </dsp:nvSpPr>
      <dsp:spPr>
        <a:xfrm>
          <a:off x="1780412" y="3307769"/>
          <a:ext cx="1617389" cy="72"/>
        </a:xfrm>
        <a:prstGeom prst="rect">
          <a:avLst/>
        </a:prstGeom>
        <a:solidFill>
          <a:schemeClr val="accent2">
            <a:hueOff val="1547762"/>
            <a:satOff val="4193"/>
            <a:lumOff val="-3316"/>
            <a:alphaOff val="0"/>
          </a:schemeClr>
        </a:solidFill>
        <a:ln w="19050" cap="flat" cmpd="sng" algn="ctr">
          <a:solidFill>
            <a:schemeClr val="accent2">
              <a:hueOff val="1547762"/>
              <a:satOff val="4193"/>
              <a:lumOff val="-3316"/>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EF298C9-40A3-4FAF-8D80-E0ED03CD7C5A}">
      <dsp:nvSpPr>
        <dsp:cNvPr id="0" name=""/>
        <dsp:cNvSpPr/>
      </dsp:nvSpPr>
      <dsp:spPr>
        <a:xfrm>
          <a:off x="3559540" y="1043496"/>
          <a:ext cx="1617389" cy="2264345"/>
        </a:xfrm>
        <a:prstGeom prst="rect">
          <a:avLst/>
        </a:prstGeom>
        <a:solidFill>
          <a:schemeClr val="accent2">
            <a:tint val="40000"/>
            <a:alpha val="90000"/>
            <a:hueOff val="2342055"/>
            <a:satOff val="-4546"/>
            <a:lumOff val="-788"/>
            <a:alphaOff val="0"/>
          </a:schemeClr>
        </a:solidFill>
        <a:ln w="19050" cap="flat" cmpd="sng" algn="ctr">
          <a:solidFill>
            <a:schemeClr val="accent2">
              <a:tint val="40000"/>
              <a:alpha val="90000"/>
              <a:hueOff val="2342055"/>
              <a:satOff val="-4546"/>
              <a:lumOff val="-78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6098" tIns="330200" rIns="126098" bIns="330200" numCol="1" spcCol="1270" anchor="t" anchorCtr="0">
          <a:noAutofit/>
        </a:bodyPr>
        <a:lstStyle/>
        <a:p>
          <a:pPr marL="0" lvl="0" indent="0" algn="l" defTabSz="488950">
            <a:lnSpc>
              <a:spcPct val="90000"/>
            </a:lnSpc>
            <a:spcBef>
              <a:spcPct val="0"/>
            </a:spcBef>
            <a:spcAft>
              <a:spcPct val="35000"/>
            </a:spcAft>
            <a:buNone/>
          </a:pPr>
          <a:r>
            <a:rPr lang="lv-LV" sz="1100" kern="1200" dirty="0"/>
            <a:t>Register/ verify for Google analytics and Ads</a:t>
          </a:r>
          <a:endParaRPr lang="en-US" sz="1100" kern="1200" dirty="0"/>
        </a:p>
      </dsp:txBody>
      <dsp:txXfrm>
        <a:off x="3559540" y="1903947"/>
        <a:ext cx="1617389" cy="1358607"/>
      </dsp:txXfrm>
    </dsp:sp>
    <dsp:sp modelId="{3C904390-E290-43DC-847A-ECDC873592A7}">
      <dsp:nvSpPr>
        <dsp:cNvPr id="0" name=""/>
        <dsp:cNvSpPr/>
      </dsp:nvSpPr>
      <dsp:spPr>
        <a:xfrm>
          <a:off x="4028583" y="1269930"/>
          <a:ext cx="679303" cy="679303"/>
        </a:xfrm>
        <a:prstGeom prst="ellipse">
          <a:avLst/>
        </a:prstGeom>
        <a:solidFill>
          <a:schemeClr val="accent2">
            <a:hueOff val="2063683"/>
            <a:satOff val="5591"/>
            <a:lumOff val="-4421"/>
            <a:alphaOff val="0"/>
          </a:schemeClr>
        </a:solidFill>
        <a:ln w="19050" cap="flat" cmpd="sng" algn="ctr">
          <a:solidFill>
            <a:schemeClr val="accent2">
              <a:hueOff val="2063683"/>
              <a:satOff val="5591"/>
              <a:lumOff val="-4421"/>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52961" tIns="12700" rIns="52961" bIns="12700" numCol="1" spcCol="1270" anchor="ctr" anchorCtr="0">
          <a:noAutofit/>
        </a:bodyPr>
        <a:lstStyle/>
        <a:p>
          <a:pPr marL="0" lvl="0" indent="0" algn="ctr" defTabSz="1422400">
            <a:lnSpc>
              <a:spcPct val="90000"/>
            </a:lnSpc>
            <a:spcBef>
              <a:spcPct val="0"/>
            </a:spcBef>
            <a:spcAft>
              <a:spcPct val="35000"/>
            </a:spcAft>
            <a:buNone/>
          </a:pPr>
          <a:r>
            <a:rPr lang="en-US" sz="3200" kern="1200"/>
            <a:t>3</a:t>
          </a:r>
        </a:p>
      </dsp:txBody>
      <dsp:txXfrm>
        <a:off x="4128065" y="1369412"/>
        <a:ext cx="480339" cy="480339"/>
      </dsp:txXfrm>
    </dsp:sp>
    <dsp:sp modelId="{D50A7BEF-D7B8-4A58-B189-C1874D4AF1E1}">
      <dsp:nvSpPr>
        <dsp:cNvPr id="0" name=""/>
        <dsp:cNvSpPr/>
      </dsp:nvSpPr>
      <dsp:spPr>
        <a:xfrm>
          <a:off x="3559540" y="3307769"/>
          <a:ext cx="1617389" cy="72"/>
        </a:xfrm>
        <a:prstGeom prst="rect">
          <a:avLst/>
        </a:prstGeom>
        <a:solidFill>
          <a:schemeClr val="accent2">
            <a:hueOff val="2579604"/>
            <a:satOff val="6989"/>
            <a:lumOff val="-5526"/>
            <a:alphaOff val="0"/>
          </a:schemeClr>
        </a:solidFill>
        <a:ln w="19050" cap="flat" cmpd="sng" algn="ctr">
          <a:solidFill>
            <a:schemeClr val="accent2">
              <a:hueOff val="2579604"/>
              <a:satOff val="6989"/>
              <a:lumOff val="-5526"/>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0326125D-3C80-45FE-8207-0CC10DBB73E4}">
      <dsp:nvSpPr>
        <dsp:cNvPr id="0" name=""/>
        <dsp:cNvSpPr/>
      </dsp:nvSpPr>
      <dsp:spPr>
        <a:xfrm>
          <a:off x="5338669" y="1043496"/>
          <a:ext cx="1617389" cy="2264345"/>
        </a:xfrm>
        <a:prstGeom prst="rect">
          <a:avLst/>
        </a:prstGeom>
        <a:solidFill>
          <a:schemeClr val="accent2">
            <a:tint val="40000"/>
            <a:alpha val="90000"/>
            <a:hueOff val="3513083"/>
            <a:satOff val="-6818"/>
            <a:lumOff val="-1181"/>
            <a:alphaOff val="0"/>
          </a:schemeClr>
        </a:solidFill>
        <a:ln w="19050" cap="flat" cmpd="sng" algn="ctr">
          <a:solidFill>
            <a:schemeClr val="accent2">
              <a:tint val="40000"/>
              <a:alpha val="90000"/>
              <a:hueOff val="3513083"/>
              <a:satOff val="-6818"/>
              <a:lumOff val="-118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6098" tIns="330200" rIns="126098" bIns="330200" numCol="1" spcCol="1270" anchor="t" anchorCtr="0">
          <a:noAutofit/>
        </a:bodyPr>
        <a:lstStyle/>
        <a:p>
          <a:pPr marL="0" lvl="0" indent="0" algn="l" defTabSz="488950">
            <a:lnSpc>
              <a:spcPct val="90000"/>
            </a:lnSpc>
            <a:spcBef>
              <a:spcPct val="0"/>
            </a:spcBef>
            <a:spcAft>
              <a:spcPct val="35000"/>
            </a:spcAft>
            <a:buNone/>
          </a:pPr>
          <a:r>
            <a:rPr lang="lv-LV" sz="1100" kern="1200"/>
            <a:t>Add the Google Tags in site to track visitors</a:t>
          </a:r>
          <a:endParaRPr lang="en-US" sz="1100" kern="1200"/>
        </a:p>
        <a:p>
          <a:pPr marL="57150" lvl="1" indent="-57150" algn="l" defTabSz="400050">
            <a:lnSpc>
              <a:spcPct val="90000"/>
            </a:lnSpc>
            <a:spcBef>
              <a:spcPct val="0"/>
            </a:spcBef>
            <a:spcAft>
              <a:spcPct val="15000"/>
            </a:spcAft>
            <a:buChar char="•"/>
          </a:pPr>
          <a:r>
            <a:rPr lang="lv-LV" sz="900" kern="1200"/>
            <a:t>Also check if Facebook/ Meta Pixel also should be added – gives analytics</a:t>
          </a:r>
          <a:endParaRPr lang="en-US" sz="900" kern="1200"/>
        </a:p>
      </dsp:txBody>
      <dsp:txXfrm>
        <a:off x="5338669" y="1903947"/>
        <a:ext cx="1617389" cy="1358607"/>
      </dsp:txXfrm>
    </dsp:sp>
    <dsp:sp modelId="{271B45C7-E2BC-4C10-A3FE-267BCA9B5228}">
      <dsp:nvSpPr>
        <dsp:cNvPr id="0" name=""/>
        <dsp:cNvSpPr/>
      </dsp:nvSpPr>
      <dsp:spPr>
        <a:xfrm>
          <a:off x="5807712" y="1269930"/>
          <a:ext cx="679303" cy="679303"/>
        </a:xfrm>
        <a:prstGeom prst="ellipse">
          <a:avLst/>
        </a:prstGeom>
        <a:solidFill>
          <a:schemeClr val="accent2">
            <a:hueOff val="3095524"/>
            <a:satOff val="8386"/>
            <a:lumOff val="-6631"/>
            <a:alphaOff val="0"/>
          </a:schemeClr>
        </a:solidFill>
        <a:ln w="19050" cap="flat" cmpd="sng" algn="ctr">
          <a:solidFill>
            <a:schemeClr val="accent2">
              <a:hueOff val="3095524"/>
              <a:satOff val="8386"/>
              <a:lumOff val="-6631"/>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52961" tIns="12700" rIns="52961" bIns="12700" numCol="1" spcCol="1270" anchor="ctr" anchorCtr="0">
          <a:noAutofit/>
        </a:bodyPr>
        <a:lstStyle/>
        <a:p>
          <a:pPr marL="0" lvl="0" indent="0" algn="ctr" defTabSz="1422400">
            <a:lnSpc>
              <a:spcPct val="90000"/>
            </a:lnSpc>
            <a:spcBef>
              <a:spcPct val="0"/>
            </a:spcBef>
            <a:spcAft>
              <a:spcPct val="35000"/>
            </a:spcAft>
            <a:buNone/>
          </a:pPr>
          <a:r>
            <a:rPr lang="en-US" sz="3200" kern="1200"/>
            <a:t>4</a:t>
          </a:r>
        </a:p>
      </dsp:txBody>
      <dsp:txXfrm>
        <a:off x="5907194" y="1369412"/>
        <a:ext cx="480339" cy="480339"/>
      </dsp:txXfrm>
    </dsp:sp>
    <dsp:sp modelId="{9B151416-A06E-474F-980C-76CE65E83C06}">
      <dsp:nvSpPr>
        <dsp:cNvPr id="0" name=""/>
        <dsp:cNvSpPr/>
      </dsp:nvSpPr>
      <dsp:spPr>
        <a:xfrm>
          <a:off x="5338669" y="3307769"/>
          <a:ext cx="1617389" cy="72"/>
        </a:xfrm>
        <a:prstGeom prst="rect">
          <a:avLst/>
        </a:prstGeom>
        <a:solidFill>
          <a:schemeClr val="accent2">
            <a:hueOff val="3611445"/>
            <a:satOff val="9784"/>
            <a:lumOff val="-7736"/>
            <a:alphaOff val="0"/>
          </a:schemeClr>
        </a:solidFill>
        <a:ln w="19050" cap="flat" cmpd="sng" algn="ctr">
          <a:solidFill>
            <a:schemeClr val="accent2">
              <a:hueOff val="3611445"/>
              <a:satOff val="9784"/>
              <a:lumOff val="-7736"/>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2577F836-DAA4-47A4-919C-EEFB3242F7DD}">
      <dsp:nvSpPr>
        <dsp:cNvPr id="0" name=""/>
        <dsp:cNvSpPr/>
      </dsp:nvSpPr>
      <dsp:spPr>
        <a:xfrm>
          <a:off x="7117798" y="1043496"/>
          <a:ext cx="1617389" cy="2264345"/>
        </a:xfrm>
        <a:prstGeom prst="rect">
          <a:avLst/>
        </a:prstGeom>
        <a:solidFill>
          <a:schemeClr val="accent2">
            <a:tint val="40000"/>
            <a:alpha val="90000"/>
            <a:hueOff val="4684110"/>
            <a:satOff val="-9091"/>
            <a:lumOff val="-1575"/>
            <a:alphaOff val="0"/>
          </a:schemeClr>
        </a:solidFill>
        <a:ln w="19050" cap="flat" cmpd="sng" algn="ctr">
          <a:solidFill>
            <a:schemeClr val="accent2">
              <a:tint val="40000"/>
              <a:alpha val="90000"/>
              <a:hueOff val="4684110"/>
              <a:satOff val="-9091"/>
              <a:lumOff val="-157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6098" tIns="330200" rIns="126098" bIns="330200" numCol="1" spcCol="1270" anchor="t" anchorCtr="0">
          <a:noAutofit/>
        </a:bodyPr>
        <a:lstStyle/>
        <a:p>
          <a:pPr marL="0" lvl="0" indent="0" algn="l" defTabSz="488950">
            <a:lnSpc>
              <a:spcPct val="90000"/>
            </a:lnSpc>
            <a:spcBef>
              <a:spcPct val="0"/>
            </a:spcBef>
            <a:spcAft>
              <a:spcPct val="35000"/>
            </a:spcAft>
            <a:buNone/>
          </a:pPr>
          <a:r>
            <a:rPr lang="en-US" sz="1100" kern="1200"/>
            <a:t>Analytics Integration: Implement Google Analytics to track visitor behavior and site performance</a:t>
          </a:r>
        </a:p>
      </dsp:txBody>
      <dsp:txXfrm>
        <a:off x="7117798" y="1903947"/>
        <a:ext cx="1617389" cy="1358607"/>
      </dsp:txXfrm>
    </dsp:sp>
    <dsp:sp modelId="{4DE6D6F1-CA14-4CA9-8A37-0DD3C1DCEE7F}">
      <dsp:nvSpPr>
        <dsp:cNvPr id="0" name=""/>
        <dsp:cNvSpPr/>
      </dsp:nvSpPr>
      <dsp:spPr>
        <a:xfrm>
          <a:off x="7586841" y="1269930"/>
          <a:ext cx="679303" cy="679303"/>
        </a:xfrm>
        <a:prstGeom prst="ellipse">
          <a:avLst/>
        </a:prstGeom>
        <a:solidFill>
          <a:schemeClr val="accent2">
            <a:hueOff val="4127366"/>
            <a:satOff val="11182"/>
            <a:lumOff val="-8841"/>
            <a:alphaOff val="0"/>
          </a:schemeClr>
        </a:solidFill>
        <a:ln w="19050" cap="flat" cmpd="sng" algn="ctr">
          <a:solidFill>
            <a:schemeClr val="accent2">
              <a:hueOff val="4127366"/>
              <a:satOff val="11182"/>
              <a:lumOff val="-8841"/>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52961" tIns="12700" rIns="52961" bIns="12700" numCol="1" spcCol="1270" anchor="ctr" anchorCtr="0">
          <a:noAutofit/>
        </a:bodyPr>
        <a:lstStyle/>
        <a:p>
          <a:pPr marL="0" lvl="0" indent="0" algn="ctr" defTabSz="1422400">
            <a:lnSpc>
              <a:spcPct val="90000"/>
            </a:lnSpc>
            <a:spcBef>
              <a:spcPct val="0"/>
            </a:spcBef>
            <a:spcAft>
              <a:spcPct val="35000"/>
            </a:spcAft>
            <a:buNone/>
          </a:pPr>
          <a:r>
            <a:rPr lang="en-US" sz="3200" kern="1200"/>
            <a:t>5</a:t>
          </a:r>
        </a:p>
      </dsp:txBody>
      <dsp:txXfrm>
        <a:off x="7686323" y="1369412"/>
        <a:ext cx="480339" cy="480339"/>
      </dsp:txXfrm>
    </dsp:sp>
    <dsp:sp modelId="{2ACE4B38-2581-42E9-ACF2-EF7B2DBAACE9}">
      <dsp:nvSpPr>
        <dsp:cNvPr id="0" name=""/>
        <dsp:cNvSpPr/>
      </dsp:nvSpPr>
      <dsp:spPr>
        <a:xfrm>
          <a:off x="7117798" y="3307769"/>
          <a:ext cx="1617389" cy="72"/>
        </a:xfrm>
        <a:prstGeom prst="rect">
          <a:avLst/>
        </a:prstGeom>
        <a:solidFill>
          <a:schemeClr val="accent2">
            <a:hueOff val="4643286"/>
            <a:satOff val="12580"/>
            <a:lumOff val="-9947"/>
            <a:alphaOff val="0"/>
          </a:schemeClr>
        </a:solidFill>
        <a:ln w="19050" cap="flat" cmpd="sng" algn="ctr">
          <a:solidFill>
            <a:schemeClr val="accent2">
              <a:hueOff val="4643286"/>
              <a:satOff val="12580"/>
              <a:lumOff val="-9947"/>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2B677CDE-25EC-42BE-ADAD-118E2472E33D}">
      <dsp:nvSpPr>
        <dsp:cNvPr id="0" name=""/>
        <dsp:cNvSpPr/>
      </dsp:nvSpPr>
      <dsp:spPr>
        <a:xfrm>
          <a:off x="8896926" y="1043496"/>
          <a:ext cx="1617389" cy="2264345"/>
        </a:xfrm>
        <a:prstGeom prst="rect">
          <a:avLst/>
        </a:prstGeom>
        <a:solidFill>
          <a:schemeClr val="accent2">
            <a:tint val="40000"/>
            <a:alpha val="90000"/>
            <a:hueOff val="5855138"/>
            <a:satOff val="-11364"/>
            <a:lumOff val="-1969"/>
            <a:alphaOff val="0"/>
          </a:schemeClr>
        </a:solidFill>
        <a:ln w="19050" cap="flat" cmpd="sng" algn="ctr">
          <a:solidFill>
            <a:schemeClr val="accent2">
              <a:tint val="40000"/>
              <a:alpha val="90000"/>
              <a:hueOff val="5855138"/>
              <a:satOff val="-11364"/>
              <a:lumOff val="-19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6098" tIns="330200" rIns="126098" bIns="330200" numCol="1" spcCol="1270" anchor="t" anchorCtr="0">
          <a:noAutofit/>
        </a:bodyPr>
        <a:lstStyle/>
        <a:p>
          <a:pPr marL="0" lvl="0" indent="0" algn="l" defTabSz="488950">
            <a:lnSpc>
              <a:spcPct val="90000"/>
            </a:lnSpc>
            <a:spcBef>
              <a:spcPct val="0"/>
            </a:spcBef>
            <a:spcAft>
              <a:spcPct val="35000"/>
            </a:spcAft>
            <a:buNone/>
          </a:pPr>
          <a:r>
            <a:rPr lang="lv-LV" sz="1100" kern="1200"/>
            <a:t>Collect the booking information for later use</a:t>
          </a:r>
          <a:endParaRPr lang="en-US" sz="1100" kern="1200"/>
        </a:p>
      </dsp:txBody>
      <dsp:txXfrm>
        <a:off x="8896926" y="1903947"/>
        <a:ext cx="1617389" cy="1358607"/>
      </dsp:txXfrm>
    </dsp:sp>
    <dsp:sp modelId="{DCDBBB8A-2272-4733-89B1-A8274EA5FC22}">
      <dsp:nvSpPr>
        <dsp:cNvPr id="0" name=""/>
        <dsp:cNvSpPr/>
      </dsp:nvSpPr>
      <dsp:spPr>
        <a:xfrm>
          <a:off x="9365969" y="1269930"/>
          <a:ext cx="679303" cy="679303"/>
        </a:xfrm>
        <a:prstGeom prst="ellipse">
          <a:avLst/>
        </a:prstGeom>
        <a:solidFill>
          <a:schemeClr val="accent2">
            <a:hueOff val="5159207"/>
            <a:satOff val="13977"/>
            <a:lumOff val="-11052"/>
            <a:alphaOff val="0"/>
          </a:schemeClr>
        </a:solidFill>
        <a:ln w="19050" cap="flat" cmpd="sng" algn="ctr">
          <a:solidFill>
            <a:schemeClr val="accent2">
              <a:hueOff val="5159207"/>
              <a:satOff val="13977"/>
              <a:lumOff val="-11052"/>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52961" tIns="12700" rIns="52961" bIns="12700" numCol="1" spcCol="1270" anchor="ctr" anchorCtr="0">
          <a:noAutofit/>
        </a:bodyPr>
        <a:lstStyle/>
        <a:p>
          <a:pPr marL="0" lvl="0" indent="0" algn="ctr" defTabSz="1422400">
            <a:lnSpc>
              <a:spcPct val="90000"/>
            </a:lnSpc>
            <a:spcBef>
              <a:spcPct val="0"/>
            </a:spcBef>
            <a:spcAft>
              <a:spcPct val="35000"/>
            </a:spcAft>
            <a:buNone/>
          </a:pPr>
          <a:r>
            <a:rPr lang="en-US" sz="3200" kern="1200"/>
            <a:t>6</a:t>
          </a:r>
        </a:p>
      </dsp:txBody>
      <dsp:txXfrm>
        <a:off x="9465451" y="1369412"/>
        <a:ext cx="480339" cy="480339"/>
      </dsp:txXfrm>
    </dsp:sp>
    <dsp:sp modelId="{CA2FF6C9-5EE0-4FBE-88AE-6487CE96CC7D}">
      <dsp:nvSpPr>
        <dsp:cNvPr id="0" name=""/>
        <dsp:cNvSpPr/>
      </dsp:nvSpPr>
      <dsp:spPr>
        <a:xfrm>
          <a:off x="8896926" y="3307769"/>
          <a:ext cx="1617389" cy="72"/>
        </a:xfrm>
        <a:prstGeom prst="rect">
          <a:avLst/>
        </a:prstGeom>
        <a:solidFill>
          <a:schemeClr val="accent2">
            <a:hueOff val="5675128"/>
            <a:satOff val="15375"/>
            <a:lumOff val="-12157"/>
            <a:alphaOff val="0"/>
          </a:schemeClr>
        </a:solidFill>
        <a:ln w="19050" cap="flat" cmpd="sng" algn="ctr">
          <a:solidFill>
            <a:schemeClr val="accent2">
              <a:hueOff val="5675128"/>
              <a:satOff val="15375"/>
              <a:lumOff val="-12157"/>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74CB80-C9F1-4452-9F04-72DC5172D0E0}" type="datetimeFigureOut">
              <a:rPr lang="en-US" smtClean="0"/>
              <a:t>5/29/2024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E03274-FE9F-4E03-A221-9C248CA13C3E}" type="slidenum">
              <a:rPr lang="en-US" smtClean="0"/>
              <a:t>‹#›</a:t>
            </a:fld>
            <a:endParaRPr lang="en-US"/>
          </a:p>
        </p:txBody>
      </p:sp>
    </p:spTree>
    <p:extLst>
      <p:ext uri="{BB962C8B-B14F-4D97-AF65-F5344CB8AC3E}">
        <p14:creationId xmlns:p14="http://schemas.microsoft.com/office/powerpoint/2010/main" val="2224860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User-Friendly Design: Ensure the website is easy to navigate and visually </a:t>
            </a:r>
            <a:r>
              <a:rPr lang="en-US" dirty="0" err="1"/>
              <a:t>appealin</a:t>
            </a:r>
            <a:r>
              <a:rPr lang="lv-LV" dirty="0"/>
              <a:t>g</a:t>
            </a:r>
          </a:p>
          <a:p>
            <a:r>
              <a:rPr lang="en-US" dirty="0"/>
              <a:t>Ensure the website is easy to navigate and visually appealing</a:t>
            </a:r>
            <a:endParaRPr lang="lv-LV"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Responsive Design: The site must be mobile-friendly. </a:t>
            </a:r>
            <a:endParaRPr lang="lv-LV" dirty="0"/>
          </a:p>
          <a:p>
            <a:endParaRPr lang="en-US" dirty="0"/>
          </a:p>
        </p:txBody>
      </p:sp>
      <p:sp>
        <p:nvSpPr>
          <p:cNvPr id="4" name="Slide Number Placeholder 3"/>
          <p:cNvSpPr>
            <a:spLocks noGrp="1"/>
          </p:cNvSpPr>
          <p:nvPr>
            <p:ph type="sldNum" sz="quarter" idx="5"/>
          </p:nvPr>
        </p:nvSpPr>
        <p:spPr/>
        <p:txBody>
          <a:bodyPr/>
          <a:lstStyle/>
          <a:p>
            <a:fld id="{B4E03274-FE9F-4E03-A221-9C248CA13C3E}" type="slidenum">
              <a:rPr lang="en-US" smtClean="0"/>
              <a:t>4</a:t>
            </a:fld>
            <a:endParaRPr lang="en-US"/>
          </a:p>
        </p:txBody>
      </p:sp>
    </p:spTree>
    <p:extLst>
      <p:ext uri="{BB962C8B-B14F-4D97-AF65-F5344CB8AC3E}">
        <p14:creationId xmlns:p14="http://schemas.microsoft.com/office/powerpoint/2010/main" val="1486698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df864563c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df864563c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df864563c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df864563c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df539f512c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df539f512c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df539f512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df539f512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df539f512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df539f512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97239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df539f512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df539f512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df539f512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df539f512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df539f512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df539f512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df539f512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df539f512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df539f512c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df539f512c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User-Friendly Design: Ensure the website is easy to navigate and visually </a:t>
            </a:r>
            <a:r>
              <a:rPr lang="en-US" dirty="0" err="1"/>
              <a:t>appealin</a:t>
            </a:r>
            <a:r>
              <a:rPr lang="lv-LV" dirty="0"/>
              <a:t>g</a:t>
            </a:r>
          </a:p>
          <a:p>
            <a:r>
              <a:rPr lang="en-US" dirty="0"/>
              <a:t>Ensure the website is easy to navigate and visually appealing</a:t>
            </a:r>
            <a:endParaRPr lang="lv-LV" dirty="0"/>
          </a:p>
          <a:p>
            <a:endParaRPr lang="en-US" dirty="0"/>
          </a:p>
        </p:txBody>
      </p:sp>
      <p:sp>
        <p:nvSpPr>
          <p:cNvPr id="4" name="Slide Number Placeholder 3"/>
          <p:cNvSpPr>
            <a:spLocks noGrp="1"/>
          </p:cNvSpPr>
          <p:nvPr>
            <p:ph type="sldNum" sz="quarter" idx="5"/>
          </p:nvPr>
        </p:nvSpPr>
        <p:spPr/>
        <p:txBody>
          <a:bodyPr/>
          <a:lstStyle/>
          <a:p>
            <a:fld id="{B4E03274-FE9F-4E03-A221-9C248CA13C3E}" type="slidenum">
              <a:rPr lang="en-US" smtClean="0"/>
              <a:t>5</a:t>
            </a:fld>
            <a:endParaRPr lang="en-US"/>
          </a:p>
        </p:txBody>
      </p:sp>
    </p:spTree>
    <p:extLst>
      <p:ext uri="{BB962C8B-B14F-4D97-AF65-F5344CB8AC3E}">
        <p14:creationId xmlns:p14="http://schemas.microsoft.com/office/powerpoint/2010/main" val="27283471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df539f51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df539f51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df539f512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df539f512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df539f512c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df539f512c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df539f512c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df539f512c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df539f512c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df539f512c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df539f512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df539f512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https://mailchimp.com/integrations/wordpress/</a:t>
            </a:r>
            <a:r>
              <a:rPr lang="lv-LV" dirty="0"/>
              <a:t> </a:t>
            </a:r>
          </a:p>
          <a:p>
            <a:endParaRPr lang="en-US" dirty="0"/>
          </a:p>
        </p:txBody>
      </p:sp>
      <p:sp>
        <p:nvSpPr>
          <p:cNvPr id="4" name="Slide Number Placeholder 3"/>
          <p:cNvSpPr>
            <a:spLocks noGrp="1"/>
          </p:cNvSpPr>
          <p:nvPr>
            <p:ph type="sldNum" sz="quarter" idx="5"/>
          </p:nvPr>
        </p:nvSpPr>
        <p:spPr/>
        <p:txBody>
          <a:bodyPr/>
          <a:lstStyle/>
          <a:p>
            <a:fld id="{B4E03274-FE9F-4E03-A221-9C248CA13C3E}" type="slidenum">
              <a:rPr lang="en-US" smtClean="0"/>
              <a:t>37</a:t>
            </a:fld>
            <a:endParaRPr lang="en-US"/>
          </a:p>
        </p:txBody>
      </p:sp>
    </p:spTree>
    <p:extLst>
      <p:ext uri="{BB962C8B-B14F-4D97-AF65-F5344CB8AC3E}">
        <p14:creationId xmlns:p14="http://schemas.microsoft.com/office/powerpoint/2010/main" val="18102163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https://mailchimp.com/integrations/wordpress/</a:t>
            </a:r>
            <a:r>
              <a:rPr lang="lv-LV" dirty="0"/>
              <a:t> </a:t>
            </a:r>
          </a:p>
          <a:p>
            <a:endParaRPr lang="en-US" dirty="0"/>
          </a:p>
        </p:txBody>
      </p:sp>
      <p:sp>
        <p:nvSpPr>
          <p:cNvPr id="4" name="Slide Number Placeholder 3"/>
          <p:cNvSpPr>
            <a:spLocks noGrp="1"/>
          </p:cNvSpPr>
          <p:nvPr>
            <p:ph type="sldNum" sz="quarter" idx="5"/>
          </p:nvPr>
        </p:nvSpPr>
        <p:spPr/>
        <p:txBody>
          <a:bodyPr/>
          <a:lstStyle/>
          <a:p>
            <a:fld id="{B4E03274-FE9F-4E03-A221-9C248CA13C3E}" type="slidenum">
              <a:rPr lang="en-US" smtClean="0"/>
              <a:t>38</a:t>
            </a:fld>
            <a:endParaRPr lang="en-US"/>
          </a:p>
        </p:txBody>
      </p:sp>
    </p:spTree>
    <p:extLst>
      <p:ext uri="{BB962C8B-B14F-4D97-AF65-F5344CB8AC3E}">
        <p14:creationId xmlns:p14="http://schemas.microsoft.com/office/powerpoint/2010/main" val="500591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User-Friendly Design: Ensure the website is easy to navigate and visually </a:t>
            </a:r>
            <a:r>
              <a:rPr lang="en-US" dirty="0" err="1"/>
              <a:t>appealin</a:t>
            </a:r>
            <a:r>
              <a:rPr lang="lv-LV" dirty="0"/>
              <a:t>g</a:t>
            </a:r>
          </a:p>
          <a:p>
            <a:r>
              <a:rPr lang="en-US" dirty="0"/>
              <a:t>Ensure the website is easy to navigate and visually appealing</a:t>
            </a:r>
            <a:endParaRPr lang="lv-LV" dirty="0"/>
          </a:p>
          <a:p>
            <a:endParaRPr lang="en-US" dirty="0"/>
          </a:p>
        </p:txBody>
      </p:sp>
      <p:sp>
        <p:nvSpPr>
          <p:cNvPr id="4" name="Slide Number Placeholder 3"/>
          <p:cNvSpPr>
            <a:spLocks noGrp="1"/>
          </p:cNvSpPr>
          <p:nvPr>
            <p:ph type="sldNum" sz="quarter" idx="5"/>
          </p:nvPr>
        </p:nvSpPr>
        <p:spPr/>
        <p:txBody>
          <a:bodyPr/>
          <a:lstStyle/>
          <a:p>
            <a:fld id="{B4E03274-FE9F-4E03-A221-9C248CA13C3E}" type="slidenum">
              <a:rPr lang="en-US" smtClean="0"/>
              <a:t>6</a:t>
            </a:fld>
            <a:endParaRPr lang="en-US"/>
          </a:p>
        </p:txBody>
      </p:sp>
    </p:spTree>
    <p:extLst>
      <p:ext uri="{BB962C8B-B14F-4D97-AF65-F5344CB8AC3E}">
        <p14:creationId xmlns:p14="http://schemas.microsoft.com/office/powerpoint/2010/main" val="3443054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User-Friendly Design: Ensure the website is easy to navigate and visually </a:t>
            </a:r>
            <a:r>
              <a:rPr lang="en-US" dirty="0" err="1"/>
              <a:t>appealin</a:t>
            </a:r>
            <a:r>
              <a:rPr lang="lv-LV" dirty="0"/>
              <a:t>g</a:t>
            </a:r>
          </a:p>
          <a:p>
            <a:r>
              <a:rPr lang="en-US" dirty="0"/>
              <a:t>Ensure the website is easy to navigate and visually appealing</a:t>
            </a:r>
            <a:endParaRPr lang="lv-LV" dirty="0"/>
          </a:p>
          <a:p>
            <a:endParaRPr lang="en-US" dirty="0"/>
          </a:p>
        </p:txBody>
      </p:sp>
      <p:sp>
        <p:nvSpPr>
          <p:cNvPr id="4" name="Slide Number Placeholder 3"/>
          <p:cNvSpPr>
            <a:spLocks noGrp="1"/>
          </p:cNvSpPr>
          <p:nvPr>
            <p:ph type="sldNum" sz="quarter" idx="5"/>
          </p:nvPr>
        </p:nvSpPr>
        <p:spPr/>
        <p:txBody>
          <a:bodyPr/>
          <a:lstStyle/>
          <a:p>
            <a:fld id="{B4E03274-FE9F-4E03-A221-9C248CA13C3E}" type="slidenum">
              <a:rPr lang="en-US" smtClean="0"/>
              <a:t>7</a:t>
            </a:fld>
            <a:endParaRPr lang="en-US"/>
          </a:p>
        </p:txBody>
      </p:sp>
    </p:spTree>
    <p:extLst>
      <p:ext uri="{BB962C8B-B14F-4D97-AF65-F5344CB8AC3E}">
        <p14:creationId xmlns:p14="http://schemas.microsoft.com/office/powerpoint/2010/main" val="2206178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https://www.salonbookingsystem.com/</a:t>
            </a:r>
            <a:endParaRPr lang="lv-LV" dirty="0"/>
          </a:p>
          <a:p>
            <a:r>
              <a:rPr lang="en-US" dirty="0"/>
              <a:t>https://motopress.com/products/appointment-booking/</a:t>
            </a:r>
            <a:r>
              <a:rPr lang="lv-LV" dirty="0"/>
              <a:t> </a:t>
            </a:r>
          </a:p>
          <a:p>
            <a:r>
              <a:rPr lang="en-US" dirty="0"/>
              <a:t>https://embedcalendly.com/</a:t>
            </a:r>
          </a:p>
        </p:txBody>
      </p:sp>
      <p:sp>
        <p:nvSpPr>
          <p:cNvPr id="4" name="Slide Number Placeholder 3"/>
          <p:cNvSpPr>
            <a:spLocks noGrp="1"/>
          </p:cNvSpPr>
          <p:nvPr>
            <p:ph type="sldNum" sz="quarter" idx="5"/>
          </p:nvPr>
        </p:nvSpPr>
        <p:spPr/>
        <p:txBody>
          <a:bodyPr/>
          <a:lstStyle/>
          <a:p>
            <a:fld id="{B4E03274-FE9F-4E03-A221-9C248CA13C3E}" type="slidenum">
              <a:rPr lang="en-US" smtClean="0"/>
              <a:t>8</a:t>
            </a:fld>
            <a:endParaRPr lang="en-US"/>
          </a:p>
        </p:txBody>
      </p:sp>
    </p:spTree>
    <p:extLst>
      <p:ext uri="{BB962C8B-B14F-4D97-AF65-F5344CB8AC3E}">
        <p14:creationId xmlns:p14="http://schemas.microsoft.com/office/powerpoint/2010/main" val="467271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df539f512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df539f512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df539f512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df539f512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9117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df539f512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df539f512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df539f512c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df539f512c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FB089CE-E21E-4F82-8FFF-423974525473}" type="datetimeFigureOut">
              <a:rPr lang="en-US" smtClean="0"/>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10F2A6-77E6-459F-92B5-344388F4E9F6}" type="slidenum">
              <a:rPr lang="en-US" smtClean="0"/>
              <a:t>‹#›</a:t>
            </a:fld>
            <a:endParaRPr lang="en-US"/>
          </a:p>
        </p:txBody>
      </p:sp>
    </p:spTree>
    <p:extLst>
      <p:ext uri="{BB962C8B-B14F-4D97-AF65-F5344CB8AC3E}">
        <p14:creationId xmlns:p14="http://schemas.microsoft.com/office/powerpoint/2010/main" val="2326696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B089CE-E21E-4F82-8FFF-423974525473}" type="datetimeFigureOut">
              <a:rPr lang="en-US" smtClean="0"/>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10F2A6-77E6-459F-92B5-344388F4E9F6}" type="slidenum">
              <a:rPr lang="en-US" smtClean="0"/>
              <a:t>‹#›</a:t>
            </a:fld>
            <a:endParaRPr lang="en-US"/>
          </a:p>
        </p:txBody>
      </p:sp>
    </p:spTree>
    <p:extLst>
      <p:ext uri="{BB962C8B-B14F-4D97-AF65-F5344CB8AC3E}">
        <p14:creationId xmlns:p14="http://schemas.microsoft.com/office/powerpoint/2010/main" val="3432424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B089CE-E21E-4F82-8FFF-423974525473}" type="datetimeFigureOut">
              <a:rPr lang="en-US" smtClean="0"/>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10F2A6-77E6-459F-92B5-344388F4E9F6}" type="slidenum">
              <a:rPr lang="en-US" smtClean="0"/>
              <a:t>‹#›</a:t>
            </a:fld>
            <a:endParaRPr lang="en-US"/>
          </a:p>
        </p:txBody>
      </p:sp>
    </p:spTree>
    <p:extLst>
      <p:ext uri="{BB962C8B-B14F-4D97-AF65-F5344CB8AC3E}">
        <p14:creationId xmlns:p14="http://schemas.microsoft.com/office/powerpoint/2010/main" val="33414384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92133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B089CE-E21E-4F82-8FFF-423974525473}" type="datetimeFigureOut">
              <a:rPr lang="en-US" smtClean="0"/>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10F2A6-77E6-459F-92B5-344388F4E9F6}" type="slidenum">
              <a:rPr lang="en-US" smtClean="0"/>
              <a:t>‹#›</a:t>
            </a:fld>
            <a:endParaRPr lang="en-US"/>
          </a:p>
        </p:txBody>
      </p:sp>
    </p:spTree>
    <p:extLst>
      <p:ext uri="{BB962C8B-B14F-4D97-AF65-F5344CB8AC3E}">
        <p14:creationId xmlns:p14="http://schemas.microsoft.com/office/powerpoint/2010/main" val="3339899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B089CE-E21E-4F82-8FFF-423974525473}" type="datetimeFigureOut">
              <a:rPr lang="en-US" smtClean="0"/>
              <a:t>5/29/2024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10F2A6-77E6-459F-92B5-344388F4E9F6}" type="slidenum">
              <a:rPr lang="en-US" smtClean="0"/>
              <a:t>‹#›</a:t>
            </a:fld>
            <a:endParaRPr lang="en-US"/>
          </a:p>
        </p:txBody>
      </p:sp>
    </p:spTree>
    <p:extLst>
      <p:ext uri="{BB962C8B-B14F-4D97-AF65-F5344CB8AC3E}">
        <p14:creationId xmlns:p14="http://schemas.microsoft.com/office/powerpoint/2010/main" val="1115148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FB089CE-E21E-4F82-8FFF-423974525473}" type="datetimeFigureOut">
              <a:rPr lang="en-US" smtClean="0"/>
              <a:t>5/29/2024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10F2A6-77E6-459F-92B5-344388F4E9F6}" type="slidenum">
              <a:rPr lang="en-US" smtClean="0"/>
              <a:t>‹#›</a:t>
            </a:fld>
            <a:endParaRPr lang="en-US"/>
          </a:p>
        </p:txBody>
      </p:sp>
    </p:spTree>
    <p:extLst>
      <p:ext uri="{BB962C8B-B14F-4D97-AF65-F5344CB8AC3E}">
        <p14:creationId xmlns:p14="http://schemas.microsoft.com/office/powerpoint/2010/main" val="1094894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B089CE-E21E-4F82-8FFF-423974525473}" type="datetimeFigureOut">
              <a:rPr lang="en-US" smtClean="0"/>
              <a:t>5/29/2024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10F2A6-77E6-459F-92B5-344388F4E9F6}" type="slidenum">
              <a:rPr lang="en-US" smtClean="0"/>
              <a:t>‹#›</a:t>
            </a:fld>
            <a:endParaRPr lang="en-US"/>
          </a:p>
        </p:txBody>
      </p:sp>
    </p:spTree>
    <p:extLst>
      <p:ext uri="{BB962C8B-B14F-4D97-AF65-F5344CB8AC3E}">
        <p14:creationId xmlns:p14="http://schemas.microsoft.com/office/powerpoint/2010/main" val="4014731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FB089CE-E21E-4F82-8FFF-423974525473}" type="datetimeFigureOut">
              <a:rPr lang="en-US" smtClean="0"/>
              <a:t>5/29/2024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10F2A6-77E6-459F-92B5-344388F4E9F6}" type="slidenum">
              <a:rPr lang="en-US" smtClean="0"/>
              <a:t>‹#›</a:t>
            </a:fld>
            <a:endParaRPr lang="en-US"/>
          </a:p>
        </p:txBody>
      </p:sp>
    </p:spTree>
    <p:extLst>
      <p:ext uri="{BB962C8B-B14F-4D97-AF65-F5344CB8AC3E}">
        <p14:creationId xmlns:p14="http://schemas.microsoft.com/office/powerpoint/2010/main" val="3621536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B089CE-E21E-4F82-8FFF-423974525473}" type="datetimeFigureOut">
              <a:rPr lang="en-US" smtClean="0"/>
              <a:t>5/29/2024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10F2A6-77E6-459F-92B5-344388F4E9F6}" type="slidenum">
              <a:rPr lang="en-US" smtClean="0"/>
              <a:t>‹#›</a:t>
            </a:fld>
            <a:endParaRPr lang="en-US"/>
          </a:p>
        </p:txBody>
      </p:sp>
    </p:spTree>
    <p:extLst>
      <p:ext uri="{BB962C8B-B14F-4D97-AF65-F5344CB8AC3E}">
        <p14:creationId xmlns:p14="http://schemas.microsoft.com/office/powerpoint/2010/main" val="3680165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B089CE-E21E-4F82-8FFF-423974525473}" type="datetimeFigureOut">
              <a:rPr lang="en-US" smtClean="0"/>
              <a:t>5/29/2024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10F2A6-77E6-459F-92B5-344388F4E9F6}" type="slidenum">
              <a:rPr lang="en-US" smtClean="0"/>
              <a:t>‹#›</a:t>
            </a:fld>
            <a:endParaRPr lang="en-US"/>
          </a:p>
        </p:txBody>
      </p:sp>
    </p:spTree>
    <p:extLst>
      <p:ext uri="{BB962C8B-B14F-4D97-AF65-F5344CB8AC3E}">
        <p14:creationId xmlns:p14="http://schemas.microsoft.com/office/powerpoint/2010/main" val="3463695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B089CE-E21E-4F82-8FFF-423974525473}" type="datetimeFigureOut">
              <a:rPr lang="en-US" smtClean="0"/>
              <a:t>5/29/2024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10F2A6-77E6-459F-92B5-344388F4E9F6}" type="slidenum">
              <a:rPr lang="en-US" smtClean="0"/>
              <a:t>‹#›</a:t>
            </a:fld>
            <a:endParaRPr lang="en-US"/>
          </a:p>
        </p:txBody>
      </p:sp>
    </p:spTree>
    <p:extLst>
      <p:ext uri="{BB962C8B-B14F-4D97-AF65-F5344CB8AC3E}">
        <p14:creationId xmlns:p14="http://schemas.microsoft.com/office/powerpoint/2010/main" val="1679608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FB089CE-E21E-4F82-8FFF-423974525473}" type="datetimeFigureOut">
              <a:rPr lang="en-US" smtClean="0"/>
              <a:t>5/29/2024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B10F2A6-77E6-459F-92B5-344388F4E9F6}" type="slidenum">
              <a:rPr lang="en-US" smtClean="0"/>
              <a:t>‹#›</a:t>
            </a:fld>
            <a:endParaRPr lang="en-US"/>
          </a:p>
        </p:txBody>
      </p:sp>
    </p:spTree>
    <p:extLst>
      <p:ext uri="{BB962C8B-B14F-4D97-AF65-F5344CB8AC3E}">
        <p14:creationId xmlns:p14="http://schemas.microsoft.com/office/powerpoint/2010/main" val="15383307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7.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9.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E5A4DB-284A-E3E7-BFEB-D6CADE31C141}"/>
              </a:ext>
            </a:extLst>
          </p:cNvPr>
          <p:cNvSpPr>
            <a:spLocks noGrp="1"/>
          </p:cNvSpPr>
          <p:nvPr>
            <p:ph type="ctrTitle"/>
          </p:nvPr>
        </p:nvSpPr>
        <p:spPr>
          <a:xfrm>
            <a:off x="6194716" y="739978"/>
            <a:ext cx="5334930" cy="3004145"/>
          </a:xfrm>
        </p:spPr>
        <p:txBody>
          <a:bodyPr>
            <a:normAutofit/>
          </a:bodyPr>
          <a:lstStyle/>
          <a:p>
            <a:r>
              <a:rPr lang="lv-LV" b="1" i="0">
                <a:effectLst/>
                <a:highlight>
                  <a:srgbClr val="FFFFFF"/>
                </a:highlight>
                <a:latin typeface="Open Sans" panose="020B0606030504020204" pitchFamily="34" charset="0"/>
              </a:rPr>
              <a:t>Beauty saloon</a:t>
            </a:r>
            <a:endParaRPr lang="en-US"/>
          </a:p>
        </p:txBody>
      </p:sp>
      <p:sp>
        <p:nvSpPr>
          <p:cNvPr id="3" name="Subtitle 2">
            <a:extLst>
              <a:ext uri="{FF2B5EF4-FFF2-40B4-BE49-F238E27FC236}">
                <a16:creationId xmlns:a16="http://schemas.microsoft.com/office/drawing/2014/main" id="{8CC6E018-1AB6-B487-5C95-9D75B6EEB8E6}"/>
              </a:ext>
            </a:extLst>
          </p:cNvPr>
          <p:cNvSpPr>
            <a:spLocks noGrp="1"/>
          </p:cNvSpPr>
          <p:nvPr>
            <p:ph type="subTitle" idx="1"/>
          </p:nvPr>
        </p:nvSpPr>
        <p:spPr>
          <a:xfrm>
            <a:off x="6194715" y="3836197"/>
            <a:ext cx="5334931" cy="2189214"/>
          </a:xfrm>
        </p:spPr>
        <p:txBody>
          <a:bodyPr>
            <a:normAutofit/>
          </a:bodyPr>
          <a:lstStyle/>
          <a:p>
            <a:r>
              <a:rPr lang="en-US" b="1" i="0">
                <a:effectLst/>
                <a:highlight>
                  <a:srgbClr val="FFFFFF"/>
                </a:highlight>
                <a:latin typeface="Open Sans" panose="020B0606030504020204" pitchFamily="34" charset="0"/>
              </a:rPr>
              <a:t>Research presentation</a:t>
            </a:r>
            <a:endParaRPr lang="lv-LV" b="1" i="0">
              <a:effectLst/>
              <a:highlight>
                <a:srgbClr val="FFFFFF"/>
              </a:highlight>
              <a:latin typeface="Open Sans" panose="020B0606030504020204" pitchFamily="34" charset="0"/>
            </a:endParaRPr>
          </a:p>
          <a:p>
            <a:r>
              <a:rPr lang="lv-LV" b="1" i="0">
                <a:effectLst/>
                <a:highlight>
                  <a:srgbClr val="FFFFFF"/>
                </a:highlight>
                <a:latin typeface="Open Sans" panose="020B0606030504020204" pitchFamily="34" charset="0"/>
              </a:rPr>
              <a:t>Guidelines and requirements</a:t>
            </a:r>
          </a:p>
          <a:p>
            <a:r>
              <a:rPr lang="lv-LV" b="1">
                <a:highlight>
                  <a:srgbClr val="FFFFFF"/>
                </a:highlight>
                <a:latin typeface="Open Sans" panose="020B0606030504020204" pitchFamily="34" charset="0"/>
              </a:rPr>
              <a:t>Raimonds Arājs, Jurijs Bojārs, Māris Peskops </a:t>
            </a:r>
            <a:endParaRPr lang="en-US"/>
          </a:p>
        </p:txBody>
      </p:sp>
      <p:sp>
        <p:nvSpPr>
          <p:cNvPr id="11" name="Freeform: Shape 10">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5" name="Picture 4" descr="A colorful dots in a circle&#10;&#10;Description automatically generated">
            <a:extLst>
              <a:ext uri="{FF2B5EF4-FFF2-40B4-BE49-F238E27FC236}">
                <a16:creationId xmlns:a16="http://schemas.microsoft.com/office/drawing/2014/main" id="{065CEE8C-CE24-B009-641D-BFD2D0448BFB}"/>
              </a:ext>
            </a:extLst>
          </p:cNvPr>
          <p:cNvPicPr>
            <a:picLocks noChangeAspect="1"/>
          </p:cNvPicPr>
          <p:nvPr/>
        </p:nvPicPr>
        <p:blipFill rotWithShape="1">
          <a:blip r:embed="rId2"/>
          <a:srcRect l="2976" r="7024"/>
          <a:stretch/>
        </p:blipFill>
        <p:spPr>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34" name="Freeform: Shape 33">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515538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500"/>
                                  </p:stCondLst>
                                  <p:iterate>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74D3E2-6C52-934B-86A8-545E315F021E}"/>
              </a:ext>
            </a:extLst>
          </p:cNvPr>
          <p:cNvSpPr>
            <a:spLocks noGrp="1"/>
          </p:cNvSpPr>
          <p:nvPr>
            <p:ph type="title"/>
          </p:nvPr>
        </p:nvSpPr>
        <p:spPr>
          <a:xfrm>
            <a:off x="970908" y="1220919"/>
            <a:ext cx="5425781" cy="2387600"/>
          </a:xfrm>
        </p:spPr>
        <p:txBody>
          <a:bodyPr vert="horz" lIns="91440" tIns="45720" rIns="91440" bIns="45720" rtlCol="0" anchor="b">
            <a:normAutofit/>
          </a:bodyPr>
          <a:lstStyle/>
          <a:p>
            <a:r>
              <a:rPr lang="en-US" sz="5100" kern="1200">
                <a:solidFill>
                  <a:schemeClr val="tx1"/>
                </a:solidFill>
                <a:latin typeface="+mj-lt"/>
                <a:ea typeface="+mj-ea"/>
                <a:cs typeface="+mj-cs"/>
              </a:rPr>
              <a:t>2. Search Engine Optimization (SEO)</a:t>
            </a:r>
          </a:p>
        </p:txBody>
      </p:sp>
      <p:sp>
        <p:nvSpPr>
          <p:cNvPr id="9" name="Freeform: Shape 8">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Oval 10">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Block Arc 12">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Freeform: Shape 14">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7" name="Straight Connector 16">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9" name="Freeform: Shape 18">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Arc 20">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4537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B328C5B-B903-5351-A34C-EF3E71C2343D}"/>
              </a:ext>
            </a:extLst>
          </p:cNvPr>
          <p:cNvSpPr txBox="1"/>
          <p:nvPr/>
        </p:nvSpPr>
        <p:spPr>
          <a:xfrm>
            <a:off x="413295" y="299815"/>
            <a:ext cx="6094990" cy="369332"/>
          </a:xfrm>
          <a:prstGeom prst="rect">
            <a:avLst/>
          </a:prstGeom>
          <a:noFill/>
        </p:spPr>
        <p:txBody>
          <a:bodyPr wrap="square">
            <a:spAutoFit/>
          </a:bodyPr>
          <a:lstStyle/>
          <a:p>
            <a:r>
              <a:rPr lang="en-US" b="0" i="0">
                <a:solidFill>
                  <a:srgbClr val="0D0D0D"/>
                </a:solidFill>
                <a:effectLst/>
                <a:latin typeface="ui-sans-serif"/>
              </a:rPr>
              <a:t>Google Keyword </a:t>
            </a:r>
            <a:r>
              <a:rPr lang="en-US" b="0" i="0">
                <a:solidFill>
                  <a:srgbClr val="0D0D0D"/>
                </a:solidFill>
                <a:effectLst/>
                <a:latin typeface="Arial" panose="020B0604020202020204" pitchFamily="34" charset="0"/>
                <a:cs typeface="Arial" panose="020B0604020202020204" pitchFamily="34" charset="0"/>
              </a:rPr>
              <a:t>Planner</a:t>
            </a:r>
            <a:endParaRPr lang="lv-LV"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2E0767E-962A-615A-BB99-72AA023461F3}"/>
              </a:ext>
            </a:extLst>
          </p:cNvPr>
          <p:cNvPicPr>
            <a:picLocks noChangeAspect="1"/>
          </p:cNvPicPr>
          <p:nvPr/>
        </p:nvPicPr>
        <p:blipFill>
          <a:blip r:embed="rId2"/>
          <a:stretch>
            <a:fillRect/>
          </a:stretch>
        </p:blipFill>
        <p:spPr>
          <a:xfrm>
            <a:off x="4523999" y="729703"/>
            <a:ext cx="5769453" cy="5398593"/>
          </a:xfrm>
          <a:prstGeom prst="rect">
            <a:avLst/>
          </a:prstGeom>
        </p:spPr>
      </p:pic>
      <p:pic>
        <p:nvPicPr>
          <p:cNvPr id="11" name="Picture 10">
            <a:extLst>
              <a:ext uri="{FF2B5EF4-FFF2-40B4-BE49-F238E27FC236}">
                <a16:creationId xmlns:a16="http://schemas.microsoft.com/office/drawing/2014/main" id="{2AD76C3A-935D-AB29-A1AB-1801969D7AE9}"/>
              </a:ext>
            </a:extLst>
          </p:cNvPr>
          <p:cNvPicPr>
            <a:picLocks noChangeAspect="1"/>
          </p:cNvPicPr>
          <p:nvPr/>
        </p:nvPicPr>
        <p:blipFill>
          <a:blip r:embed="rId3"/>
          <a:stretch>
            <a:fillRect/>
          </a:stretch>
        </p:blipFill>
        <p:spPr>
          <a:xfrm>
            <a:off x="545868" y="1271652"/>
            <a:ext cx="3458058" cy="3219899"/>
          </a:xfrm>
          <a:prstGeom prst="rect">
            <a:avLst/>
          </a:prstGeom>
        </p:spPr>
      </p:pic>
    </p:spTree>
    <p:extLst>
      <p:ext uri="{BB962C8B-B14F-4D97-AF65-F5344CB8AC3E}">
        <p14:creationId xmlns:p14="http://schemas.microsoft.com/office/powerpoint/2010/main" val="1509948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11F16D-C297-FB69-1E7F-A8D7A17D967E}"/>
              </a:ext>
            </a:extLst>
          </p:cNvPr>
          <p:cNvPicPr>
            <a:picLocks noChangeAspect="1"/>
          </p:cNvPicPr>
          <p:nvPr/>
        </p:nvPicPr>
        <p:blipFill>
          <a:blip r:embed="rId2"/>
          <a:stretch>
            <a:fillRect/>
          </a:stretch>
        </p:blipFill>
        <p:spPr>
          <a:xfrm>
            <a:off x="2565066" y="1940895"/>
            <a:ext cx="9330207" cy="4791033"/>
          </a:xfrm>
          <a:prstGeom prst="rect">
            <a:avLst/>
          </a:prstGeom>
        </p:spPr>
      </p:pic>
      <p:sp>
        <p:nvSpPr>
          <p:cNvPr id="7" name="TextBox 6">
            <a:extLst>
              <a:ext uri="{FF2B5EF4-FFF2-40B4-BE49-F238E27FC236}">
                <a16:creationId xmlns:a16="http://schemas.microsoft.com/office/drawing/2014/main" id="{4B964F1F-0BE9-97E8-F9C0-BB6761129188}"/>
              </a:ext>
            </a:extLst>
          </p:cNvPr>
          <p:cNvSpPr txBox="1"/>
          <p:nvPr/>
        </p:nvSpPr>
        <p:spPr>
          <a:xfrm>
            <a:off x="147808" y="229441"/>
            <a:ext cx="3530433" cy="646331"/>
          </a:xfrm>
          <a:prstGeom prst="rect">
            <a:avLst/>
          </a:prstGeom>
          <a:noFill/>
        </p:spPr>
        <p:txBody>
          <a:bodyPr wrap="square">
            <a:spAutoFit/>
          </a:bodyPr>
          <a:lstStyle/>
          <a:p>
            <a:r>
              <a:rPr lang="en-US" sz="1800" dirty="0">
                <a:effectLst/>
                <a:latin typeface="Arial" panose="020B0604020202020204" pitchFamily="34" charset="0"/>
                <a:cs typeface="Arial" panose="020B0604020202020204" pitchFamily="34" charset="0"/>
              </a:rPr>
              <a:t>K</a:t>
            </a:r>
            <a:r>
              <a:rPr lang="lv-LV" sz="1800" dirty="0" err="1">
                <a:effectLst/>
                <a:latin typeface="Arial" panose="020B0604020202020204" pitchFamily="34" charset="0"/>
                <a:cs typeface="Arial" panose="020B0604020202020204" pitchFamily="34" charset="0"/>
              </a:rPr>
              <a:t>eywords</a:t>
            </a:r>
            <a:r>
              <a:rPr lang="lv-LV" sz="1800" dirty="0">
                <a:effectLst/>
                <a:latin typeface="Arial" panose="020B0604020202020204" pitchFamily="34" charset="0"/>
                <a:cs typeface="Arial" panose="020B0604020202020204" pitchFamily="34" charset="0"/>
              </a:rPr>
              <a:t> </a:t>
            </a:r>
            <a:r>
              <a:rPr lang="lv-LV" sz="1800" dirty="0" err="1">
                <a:effectLst/>
                <a:latin typeface="Arial" panose="020B0604020202020204" pitchFamily="34" charset="0"/>
                <a:cs typeface="Arial" panose="020B0604020202020204" pitchFamily="34" charset="0"/>
              </a:rPr>
              <a:t>with</a:t>
            </a:r>
            <a:r>
              <a:rPr lang="lv-LV" sz="1800" dirty="0">
                <a:effectLst/>
                <a:latin typeface="Arial" panose="020B0604020202020204" pitchFamily="34" charset="0"/>
                <a:cs typeface="Arial" panose="020B0604020202020204" pitchFamily="34" charset="0"/>
              </a:rPr>
              <a:t> </a:t>
            </a:r>
            <a:r>
              <a:rPr lang="lv-LV" sz="1800" dirty="0" err="1">
                <a:effectLst/>
                <a:latin typeface="Arial" panose="020B0604020202020204" pitchFamily="34" charset="0"/>
                <a:cs typeface="Arial" panose="020B0604020202020204" pitchFamily="34" charset="0"/>
              </a:rPr>
              <a:t>high</a:t>
            </a:r>
            <a:r>
              <a:rPr lang="lv-LV" sz="1800" dirty="0">
                <a:effectLst/>
                <a:latin typeface="Arial" panose="020B0604020202020204" pitchFamily="34" charset="0"/>
                <a:cs typeface="Arial" panose="020B0604020202020204" pitchFamily="34" charset="0"/>
              </a:rPr>
              <a:t> </a:t>
            </a:r>
            <a:r>
              <a:rPr lang="lv-LV" sz="1800" dirty="0" err="1">
                <a:effectLst/>
                <a:latin typeface="Arial" panose="020B0604020202020204" pitchFamily="34" charset="0"/>
                <a:cs typeface="Arial" panose="020B0604020202020204" pitchFamily="34" charset="0"/>
              </a:rPr>
              <a:t>search</a:t>
            </a:r>
            <a:r>
              <a:rPr lang="lv-LV" sz="1800" dirty="0">
                <a:effectLst/>
                <a:latin typeface="Arial" panose="020B0604020202020204" pitchFamily="34" charset="0"/>
                <a:cs typeface="Arial" panose="020B0604020202020204" pitchFamily="34" charset="0"/>
              </a:rPr>
              <a:t> </a:t>
            </a:r>
            <a:r>
              <a:rPr lang="lv-LV" sz="1800" dirty="0" err="1">
                <a:effectLst/>
                <a:latin typeface="Arial" panose="020B0604020202020204" pitchFamily="34" charset="0"/>
                <a:cs typeface="Arial" panose="020B0604020202020204" pitchFamily="34" charset="0"/>
              </a:rPr>
              <a:t>volume</a:t>
            </a:r>
            <a:r>
              <a:rPr lang="lv-LV" sz="1800" dirty="0">
                <a:effectLst/>
                <a:latin typeface="Arial" panose="020B0604020202020204" pitchFamily="34" charset="0"/>
                <a:cs typeface="Arial" panose="020B0604020202020204" pitchFamily="34" charset="0"/>
              </a:rPr>
              <a:t> </a:t>
            </a:r>
            <a:r>
              <a:rPr lang="lv-LV" sz="1800" dirty="0" err="1">
                <a:effectLst/>
                <a:latin typeface="Arial" panose="020B0604020202020204" pitchFamily="34" charset="0"/>
                <a:cs typeface="Arial" panose="020B0604020202020204" pitchFamily="34" charset="0"/>
              </a:rPr>
              <a:t>and</a:t>
            </a:r>
            <a:r>
              <a:rPr lang="lv-LV" sz="1800" dirty="0">
                <a:effectLst/>
                <a:latin typeface="Arial" panose="020B0604020202020204" pitchFamily="34" charset="0"/>
                <a:cs typeface="Arial" panose="020B0604020202020204" pitchFamily="34" charset="0"/>
              </a:rPr>
              <a:t> </a:t>
            </a:r>
            <a:r>
              <a:rPr lang="lv-LV" sz="1800" dirty="0" err="1">
                <a:effectLst/>
                <a:latin typeface="Arial" panose="020B0604020202020204" pitchFamily="34" charset="0"/>
                <a:cs typeface="Arial" panose="020B0604020202020204" pitchFamily="34" charset="0"/>
              </a:rPr>
              <a:t>low</a:t>
            </a:r>
            <a:r>
              <a:rPr lang="lv-LV" sz="1800" dirty="0">
                <a:effectLst/>
                <a:latin typeface="Arial" panose="020B0604020202020204" pitchFamily="34" charset="0"/>
                <a:cs typeface="Arial" panose="020B0604020202020204" pitchFamily="34" charset="0"/>
              </a:rPr>
              <a:t> </a:t>
            </a:r>
            <a:r>
              <a:rPr lang="lv-LV" sz="1800" dirty="0" err="1">
                <a:effectLst/>
                <a:latin typeface="Arial" panose="020B0604020202020204" pitchFamily="34" charset="0"/>
                <a:cs typeface="Arial" panose="020B0604020202020204" pitchFamily="34" charset="0"/>
              </a:rPr>
              <a:t>competition</a:t>
            </a:r>
            <a:r>
              <a:rPr lang="lv-LV" sz="1800" dirty="0">
                <a:effectLst/>
                <a:latin typeface="Arial" panose="020B0604020202020204" pitchFamily="34" charset="0"/>
                <a:cs typeface="Arial" panose="020B0604020202020204" pitchFamily="34" charset="0"/>
              </a:rPr>
              <a:t>.</a:t>
            </a:r>
            <a:endParaRPr lang="lv-LV" dirty="0">
              <a:latin typeface="Arial" panose="020B0604020202020204" pitchFamily="34" charset="0"/>
              <a:cs typeface="Arial" panose="020B0604020202020204" pitchFamily="34" charset="0"/>
            </a:endParaRPr>
          </a:p>
        </p:txBody>
      </p:sp>
      <p:sp>
        <p:nvSpPr>
          <p:cNvPr id="8" name="Arrow: Down 7">
            <a:extLst>
              <a:ext uri="{FF2B5EF4-FFF2-40B4-BE49-F238E27FC236}">
                <a16:creationId xmlns:a16="http://schemas.microsoft.com/office/drawing/2014/main" id="{AACEEB2A-27F3-03C6-A5C7-665D8C474875}"/>
              </a:ext>
            </a:extLst>
          </p:cNvPr>
          <p:cNvSpPr/>
          <p:nvPr/>
        </p:nvSpPr>
        <p:spPr>
          <a:xfrm rot="13137705">
            <a:off x="3204099" y="1947517"/>
            <a:ext cx="375449" cy="708508"/>
          </a:xfrm>
          <a:prstGeom prst="downArrow">
            <a:avLst>
              <a:gd name="adj1" fmla="val 50000"/>
              <a:gd name="adj2" fmla="val 5483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v-LV"/>
          </a:p>
        </p:txBody>
      </p:sp>
      <p:sp>
        <p:nvSpPr>
          <p:cNvPr id="9" name="Arrow: Right 8">
            <a:extLst>
              <a:ext uri="{FF2B5EF4-FFF2-40B4-BE49-F238E27FC236}">
                <a16:creationId xmlns:a16="http://schemas.microsoft.com/office/drawing/2014/main" id="{F41B420B-F263-8641-C45E-EF89017106F6}"/>
              </a:ext>
            </a:extLst>
          </p:cNvPr>
          <p:cNvSpPr/>
          <p:nvPr/>
        </p:nvSpPr>
        <p:spPr>
          <a:xfrm rot="7514941">
            <a:off x="3671637" y="2089192"/>
            <a:ext cx="908345" cy="4541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v-LV"/>
          </a:p>
        </p:txBody>
      </p:sp>
      <p:pic>
        <p:nvPicPr>
          <p:cNvPr id="11" name="Picture 10">
            <a:extLst>
              <a:ext uri="{FF2B5EF4-FFF2-40B4-BE49-F238E27FC236}">
                <a16:creationId xmlns:a16="http://schemas.microsoft.com/office/drawing/2014/main" id="{7E6023EA-80DC-D802-9389-F32EC6B3673B}"/>
              </a:ext>
            </a:extLst>
          </p:cNvPr>
          <p:cNvPicPr>
            <a:picLocks noChangeAspect="1"/>
          </p:cNvPicPr>
          <p:nvPr/>
        </p:nvPicPr>
        <p:blipFill>
          <a:blip r:embed="rId3"/>
          <a:stretch>
            <a:fillRect/>
          </a:stretch>
        </p:blipFill>
        <p:spPr>
          <a:xfrm>
            <a:off x="4265089" y="229441"/>
            <a:ext cx="4600353" cy="1584878"/>
          </a:xfrm>
          <a:prstGeom prst="rect">
            <a:avLst/>
          </a:prstGeom>
        </p:spPr>
      </p:pic>
    </p:spTree>
    <p:extLst>
      <p:ext uri="{BB962C8B-B14F-4D97-AF65-F5344CB8AC3E}">
        <p14:creationId xmlns:p14="http://schemas.microsoft.com/office/powerpoint/2010/main" val="3323865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8F8C1-23CF-ADE4-F6D8-FBC5B8F63247}"/>
              </a:ext>
            </a:extLst>
          </p:cNvPr>
          <p:cNvSpPr>
            <a:spLocks noGrp="1"/>
          </p:cNvSpPr>
          <p:nvPr>
            <p:ph type="title"/>
          </p:nvPr>
        </p:nvSpPr>
        <p:spPr>
          <a:xfrm>
            <a:off x="783447" y="496562"/>
            <a:ext cx="10515600" cy="373662"/>
          </a:xfrm>
        </p:spPr>
        <p:txBody>
          <a:bodyPr>
            <a:normAutofit/>
          </a:bodyPr>
          <a:lstStyle/>
          <a:p>
            <a:r>
              <a:rPr lang="lv-LV" sz="1800" dirty="0" err="1">
                <a:latin typeface="Arial" panose="020B0604020202020204" pitchFamily="34" charset="0"/>
                <a:cs typeface="Arial" panose="020B0604020202020204" pitchFamily="34" charset="0"/>
              </a:rPr>
              <a:t>On-Page</a:t>
            </a:r>
            <a:r>
              <a:rPr lang="lv-LV" sz="1800" dirty="0">
                <a:latin typeface="Arial" panose="020B0604020202020204" pitchFamily="34" charset="0"/>
                <a:cs typeface="Arial" panose="020B0604020202020204" pitchFamily="34" charset="0"/>
              </a:rPr>
              <a:t> SEO</a:t>
            </a:r>
          </a:p>
        </p:txBody>
      </p:sp>
      <p:sp>
        <p:nvSpPr>
          <p:cNvPr id="5" name="TextBox 4">
            <a:extLst>
              <a:ext uri="{FF2B5EF4-FFF2-40B4-BE49-F238E27FC236}">
                <a16:creationId xmlns:a16="http://schemas.microsoft.com/office/drawing/2014/main" id="{6CC32763-8E0E-B5A0-DC3F-0288C0ACD699}"/>
              </a:ext>
            </a:extLst>
          </p:cNvPr>
          <p:cNvSpPr txBox="1"/>
          <p:nvPr/>
        </p:nvSpPr>
        <p:spPr>
          <a:xfrm>
            <a:off x="728694" y="1948613"/>
            <a:ext cx="10625106" cy="3970318"/>
          </a:xfrm>
          <a:prstGeom prst="rect">
            <a:avLst/>
          </a:prstGeom>
          <a:noFill/>
        </p:spPr>
        <p:txBody>
          <a:bodyPr wrap="square">
            <a:spAutoFit/>
          </a:bodyPr>
          <a:lstStyle/>
          <a:p>
            <a:pPr marL="285750" indent="-285750" algn="l">
              <a:buFont typeface="Wingdings" panose="05000000000000000000" pitchFamily="2" charset="2"/>
              <a:buChar char="ü"/>
            </a:pPr>
            <a:r>
              <a:rPr lang="en-US" b="1" i="0" dirty="0">
                <a:solidFill>
                  <a:srgbClr val="0D0D0D"/>
                </a:solidFill>
                <a:effectLst/>
                <a:latin typeface="Arial" panose="020B0604020202020204" pitchFamily="34" charset="0"/>
                <a:cs typeface="Arial" panose="020B0604020202020204" pitchFamily="34" charset="0"/>
              </a:rPr>
              <a:t>Title Tags</a:t>
            </a:r>
            <a:endParaRPr lang="en-US" dirty="0">
              <a:solidFill>
                <a:srgbClr val="0D0D0D"/>
              </a:solidFill>
              <a:latin typeface="Arial" panose="020B0604020202020204" pitchFamily="34" charset="0"/>
              <a:cs typeface="Arial" panose="020B0604020202020204" pitchFamily="34" charset="0"/>
            </a:endParaRPr>
          </a:p>
          <a:p>
            <a:pPr algn="l"/>
            <a:r>
              <a:rPr lang="en-US" b="0" i="0" dirty="0">
                <a:solidFill>
                  <a:srgbClr val="0D0D0D"/>
                </a:solidFill>
                <a:effectLst/>
                <a:latin typeface="Arial" panose="020B0604020202020204" pitchFamily="34" charset="0"/>
                <a:cs typeface="Arial" panose="020B0604020202020204" pitchFamily="34" charset="0"/>
              </a:rPr>
              <a:t>Include primary keywords in the title tags.</a:t>
            </a:r>
          </a:p>
          <a:p>
            <a:pPr marL="285750" indent="-285750" algn="l">
              <a:buFont typeface="Wingdings" panose="05000000000000000000" pitchFamily="2" charset="2"/>
              <a:buChar char="ü"/>
            </a:pPr>
            <a:endParaRPr lang="en-US" b="0" i="0" dirty="0">
              <a:solidFill>
                <a:srgbClr val="0D0D0D"/>
              </a:solidFill>
              <a:effectLst/>
              <a:latin typeface="Arial" panose="020B0604020202020204" pitchFamily="34" charset="0"/>
              <a:cs typeface="Arial" panose="020B0604020202020204" pitchFamily="34" charset="0"/>
            </a:endParaRPr>
          </a:p>
          <a:p>
            <a:pPr marL="285750" indent="-285750" algn="l">
              <a:buFont typeface="Wingdings" panose="05000000000000000000" pitchFamily="2" charset="2"/>
              <a:buChar char="ü"/>
            </a:pPr>
            <a:r>
              <a:rPr lang="en-US" b="1" i="0" dirty="0">
                <a:solidFill>
                  <a:srgbClr val="0D0D0D"/>
                </a:solidFill>
                <a:effectLst/>
                <a:latin typeface="Arial" panose="020B0604020202020204" pitchFamily="34" charset="0"/>
                <a:cs typeface="Arial" panose="020B0604020202020204" pitchFamily="34" charset="0"/>
              </a:rPr>
              <a:t>Meta Descriptions</a:t>
            </a:r>
            <a:endParaRPr lang="en-US" dirty="0">
              <a:solidFill>
                <a:srgbClr val="0D0D0D"/>
              </a:solidFill>
              <a:latin typeface="Arial" panose="020B0604020202020204" pitchFamily="34" charset="0"/>
              <a:cs typeface="Arial" panose="020B0604020202020204" pitchFamily="34" charset="0"/>
            </a:endParaRPr>
          </a:p>
          <a:p>
            <a:pPr algn="l"/>
            <a:r>
              <a:rPr lang="en-US" b="0" i="0" dirty="0">
                <a:solidFill>
                  <a:srgbClr val="0D0D0D"/>
                </a:solidFill>
                <a:effectLst/>
                <a:latin typeface="Arial" panose="020B0604020202020204" pitchFamily="34" charset="0"/>
                <a:cs typeface="Arial" panose="020B0604020202020204" pitchFamily="34" charset="0"/>
              </a:rPr>
              <a:t>Write compelling meta descriptions with relevant keywords.</a:t>
            </a:r>
          </a:p>
          <a:p>
            <a:pPr marL="285750" indent="-285750" algn="l">
              <a:buFont typeface="Wingdings" panose="05000000000000000000" pitchFamily="2" charset="2"/>
              <a:buChar char="ü"/>
            </a:pPr>
            <a:endParaRPr lang="en-US" b="0" i="0" dirty="0">
              <a:solidFill>
                <a:srgbClr val="0D0D0D"/>
              </a:solidFill>
              <a:effectLst/>
              <a:latin typeface="Arial" panose="020B0604020202020204" pitchFamily="34" charset="0"/>
              <a:cs typeface="Arial" panose="020B0604020202020204" pitchFamily="34" charset="0"/>
            </a:endParaRPr>
          </a:p>
          <a:p>
            <a:pPr marL="285750" indent="-285750" algn="l">
              <a:buFont typeface="Wingdings" panose="05000000000000000000" pitchFamily="2" charset="2"/>
              <a:buChar char="ü"/>
            </a:pPr>
            <a:r>
              <a:rPr lang="en-US" b="1" i="0" dirty="0">
                <a:solidFill>
                  <a:srgbClr val="0D0D0D"/>
                </a:solidFill>
                <a:effectLst/>
                <a:latin typeface="Arial" panose="020B0604020202020204" pitchFamily="34" charset="0"/>
                <a:cs typeface="Arial" panose="020B0604020202020204" pitchFamily="34" charset="0"/>
              </a:rPr>
              <a:t>Headings</a:t>
            </a:r>
            <a:endParaRPr lang="en-US" dirty="0">
              <a:solidFill>
                <a:srgbClr val="0D0D0D"/>
              </a:solidFill>
              <a:latin typeface="Arial" panose="020B0604020202020204" pitchFamily="34" charset="0"/>
              <a:cs typeface="Arial" panose="020B0604020202020204" pitchFamily="34" charset="0"/>
            </a:endParaRPr>
          </a:p>
          <a:p>
            <a:pPr algn="l"/>
            <a:r>
              <a:rPr lang="en-US" b="0" i="0" dirty="0">
                <a:solidFill>
                  <a:srgbClr val="0D0D0D"/>
                </a:solidFill>
                <a:effectLst/>
                <a:latin typeface="Arial" panose="020B0604020202020204" pitchFamily="34" charset="0"/>
                <a:cs typeface="Arial" panose="020B0604020202020204" pitchFamily="34" charset="0"/>
              </a:rPr>
              <a:t>Use H1, H2, and H3 tags effectively, including keywords.</a:t>
            </a:r>
          </a:p>
          <a:p>
            <a:pPr marL="285750" indent="-285750" algn="l">
              <a:buFont typeface="Wingdings" panose="05000000000000000000" pitchFamily="2" charset="2"/>
              <a:buChar char="ü"/>
            </a:pPr>
            <a:endParaRPr lang="en-US" b="0" i="0" dirty="0">
              <a:solidFill>
                <a:srgbClr val="0D0D0D"/>
              </a:solidFill>
              <a:effectLst/>
              <a:latin typeface="Arial" panose="020B0604020202020204" pitchFamily="34" charset="0"/>
              <a:cs typeface="Arial" panose="020B0604020202020204" pitchFamily="34" charset="0"/>
            </a:endParaRPr>
          </a:p>
          <a:p>
            <a:pPr marL="285750" indent="-285750" algn="l">
              <a:buFont typeface="Wingdings" panose="05000000000000000000" pitchFamily="2" charset="2"/>
              <a:buChar char="ü"/>
            </a:pPr>
            <a:r>
              <a:rPr lang="en-US" b="1" i="0" dirty="0">
                <a:solidFill>
                  <a:srgbClr val="0D0D0D"/>
                </a:solidFill>
                <a:effectLst/>
                <a:latin typeface="Arial" panose="020B0604020202020204" pitchFamily="34" charset="0"/>
                <a:cs typeface="Arial" panose="020B0604020202020204" pitchFamily="34" charset="0"/>
              </a:rPr>
              <a:t>URL Structure</a:t>
            </a:r>
            <a:endParaRPr lang="en-US" dirty="0">
              <a:solidFill>
                <a:srgbClr val="0D0D0D"/>
              </a:solidFill>
              <a:latin typeface="Arial" panose="020B0604020202020204" pitchFamily="34" charset="0"/>
              <a:cs typeface="Arial" panose="020B0604020202020204" pitchFamily="34" charset="0"/>
            </a:endParaRPr>
          </a:p>
          <a:p>
            <a:pPr algn="l"/>
            <a:r>
              <a:rPr lang="en-US" b="0" i="0" dirty="0">
                <a:solidFill>
                  <a:srgbClr val="0D0D0D"/>
                </a:solidFill>
                <a:effectLst/>
                <a:latin typeface="Arial" panose="020B0604020202020204" pitchFamily="34" charset="0"/>
                <a:cs typeface="Arial" panose="020B0604020202020204" pitchFamily="34" charset="0"/>
              </a:rPr>
              <a:t>Short URLs, descriptive, also use keywords.</a:t>
            </a:r>
          </a:p>
          <a:p>
            <a:pPr marL="285750" indent="-285750" algn="l">
              <a:buFont typeface="Wingdings" panose="05000000000000000000" pitchFamily="2" charset="2"/>
              <a:buChar char="ü"/>
            </a:pPr>
            <a:endParaRPr lang="en-US" b="0" i="0" dirty="0">
              <a:solidFill>
                <a:srgbClr val="0D0D0D"/>
              </a:solidFill>
              <a:effectLst/>
              <a:latin typeface="Arial" panose="020B0604020202020204" pitchFamily="34" charset="0"/>
              <a:cs typeface="Arial" panose="020B0604020202020204" pitchFamily="34" charset="0"/>
            </a:endParaRPr>
          </a:p>
          <a:p>
            <a:pPr marL="285750" indent="-285750" algn="l">
              <a:buFont typeface="Wingdings" panose="05000000000000000000" pitchFamily="2" charset="2"/>
              <a:buChar char="ü"/>
            </a:pPr>
            <a:r>
              <a:rPr lang="en-US" b="1" i="0" dirty="0">
                <a:solidFill>
                  <a:srgbClr val="0D0D0D"/>
                </a:solidFill>
                <a:effectLst/>
                <a:latin typeface="Arial" panose="020B0604020202020204" pitchFamily="34" charset="0"/>
                <a:cs typeface="Arial" panose="020B0604020202020204" pitchFamily="34" charset="0"/>
              </a:rPr>
              <a:t>Content</a:t>
            </a:r>
            <a:endParaRPr lang="en-US" dirty="0">
              <a:solidFill>
                <a:srgbClr val="0D0D0D"/>
              </a:solidFill>
              <a:latin typeface="Arial" panose="020B0604020202020204" pitchFamily="34" charset="0"/>
              <a:cs typeface="Arial" panose="020B0604020202020204" pitchFamily="34" charset="0"/>
            </a:endParaRPr>
          </a:p>
          <a:p>
            <a:pPr algn="l"/>
            <a:r>
              <a:rPr lang="en-US" b="0" i="0" dirty="0">
                <a:solidFill>
                  <a:srgbClr val="0D0D0D"/>
                </a:solidFill>
                <a:effectLst/>
                <a:latin typeface="Arial" panose="020B0604020202020204" pitchFamily="34" charset="0"/>
                <a:cs typeface="Arial" panose="020B0604020202020204" pitchFamily="34" charset="0"/>
              </a:rPr>
              <a:t>Quality, informative, and engaging content that incorporates with keywords.</a:t>
            </a:r>
          </a:p>
        </p:txBody>
      </p:sp>
      <p:pic>
        <p:nvPicPr>
          <p:cNvPr id="7" name="Picture 6">
            <a:extLst>
              <a:ext uri="{FF2B5EF4-FFF2-40B4-BE49-F238E27FC236}">
                <a16:creationId xmlns:a16="http://schemas.microsoft.com/office/drawing/2014/main" id="{27A01471-0497-F9F5-EE15-5D2CC1C53BFB}"/>
              </a:ext>
            </a:extLst>
          </p:cNvPr>
          <p:cNvPicPr>
            <a:picLocks noChangeAspect="1"/>
          </p:cNvPicPr>
          <p:nvPr/>
        </p:nvPicPr>
        <p:blipFill rotWithShape="1">
          <a:blip r:embed="rId2"/>
          <a:srcRect l="947" t="1068" r="1712" b="1359"/>
          <a:stretch/>
        </p:blipFill>
        <p:spPr>
          <a:xfrm>
            <a:off x="6836804" y="496562"/>
            <a:ext cx="4886893" cy="3058092"/>
          </a:xfrm>
          <a:prstGeom prst="rect">
            <a:avLst/>
          </a:prstGeom>
        </p:spPr>
      </p:pic>
    </p:spTree>
    <p:extLst>
      <p:ext uri="{BB962C8B-B14F-4D97-AF65-F5344CB8AC3E}">
        <p14:creationId xmlns:p14="http://schemas.microsoft.com/office/powerpoint/2010/main" val="1426993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ED2540-3114-EF00-22D9-694D4D891D77}"/>
              </a:ext>
            </a:extLst>
          </p:cNvPr>
          <p:cNvPicPr>
            <a:picLocks noChangeAspect="1"/>
          </p:cNvPicPr>
          <p:nvPr/>
        </p:nvPicPr>
        <p:blipFill>
          <a:blip r:embed="rId2"/>
          <a:stretch>
            <a:fillRect/>
          </a:stretch>
        </p:blipFill>
        <p:spPr>
          <a:xfrm>
            <a:off x="2496432" y="1896208"/>
            <a:ext cx="7878373" cy="4737703"/>
          </a:xfrm>
          <a:prstGeom prst="rect">
            <a:avLst/>
          </a:prstGeom>
        </p:spPr>
      </p:pic>
      <p:sp>
        <p:nvSpPr>
          <p:cNvPr id="7" name="TextBox 6">
            <a:extLst>
              <a:ext uri="{FF2B5EF4-FFF2-40B4-BE49-F238E27FC236}">
                <a16:creationId xmlns:a16="http://schemas.microsoft.com/office/drawing/2014/main" id="{430F2DE4-E297-9654-0583-8446D4797257}"/>
              </a:ext>
            </a:extLst>
          </p:cNvPr>
          <p:cNvSpPr txBox="1"/>
          <p:nvPr/>
        </p:nvSpPr>
        <p:spPr>
          <a:xfrm>
            <a:off x="340629" y="224089"/>
            <a:ext cx="6094990" cy="369332"/>
          </a:xfrm>
          <a:prstGeom prst="rect">
            <a:avLst/>
          </a:prstGeom>
          <a:noFill/>
        </p:spPr>
        <p:txBody>
          <a:bodyPr wrap="square">
            <a:spAutoFit/>
          </a:bodyPr>
          <a:lstStyle/>
          <a:p>
            <a:r>
              <a:rPr lang="lv-LV" sz="1800" dirty="0" err="1">
                <a:effectLst/>
                <a:latin typeface="Arial" panose="020B0604020202020204" pitchFamily="34" charset="0"/>
                <a:cs typeface="Arial" panose="020B0604020202020204" pitchFamily="34" charset="0"/>
              </a:rPr>
              <a:t>Technical</a:t>
            </a:r>
            <a:r>
              <a:rPr lang="lv-LV" sz="1800" dirty="0">
                <a:effectLst/>
                <a:latin typeface="Arial" panose="020B0604020202020204" pitchFamily="34" charset="0"/>
                <a:cs typeface="Arial" panose="020B0604020202020204" pitchFamily="34" charset="0"/>
              </a:rPr>
              <a:t> SEO</a:t>
            </a:r>
            <a:endParaRPr lang="lv-LV"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54DEF05E-EF66-4D80-806C-51F3D441AA03}"/>
              </a:ext>
            </a:extLst>
          </p:cNvPr>
          <p:cNvSpPr txBox="1"/>
          <p:nvPr/>
        </p:nvSpPr>
        <p:spPr>
          <a:xfrm>
            <a:off x="292183" y="638251"/>
            <a:ext cx="11534461" cy="1200329"/>
          </a:xfrm>
          <a:prstGeom prst="rect">
            <a:avLst/>
          </a:prstGeom>
          <a:noFill/>
        </p:spPr>
        <p:txBody>
          <a:bodyPr wrap="square">
            <a:spAutoFit/>
          </a:bodyPr>
          <a:lstStyle/>
          <a:p>
            <a:r>
              <a:rPr lang="en-US" b="0" i="0" dirty="0">
                <a:solidFill>
                  <a:srgbClr val="0D0D0D"/>
                </a:solidFill>
                <a:effectLst/>
                <a:latin typeface="ui-sans-serif"/>
              </a:rPr>
              <a:t>Technical SEO refers to the optimization of a website’s technical aspects to improve its search engine rankings. This includes improving the website’s infrastructure to make it easier for search engines to crawl, index, and understand the content. It focuses on the backend of the site and covers aspects that enhance site performance, user experience, and search engine friendliness.</a:t>
            </a:r>
            <a:endParaRPr lang="lv-LV" dirty="0"/>
          </a:p>
        </p:txBody>
      </p:sp>
    </p:spTree>
    <p:extLst>
      <p:ext uri="{BB962C8B-B14F-4D97-AF65-F5344CB8AC3E}">
        <p14:creationId xmlns:p14="http://schemas.microsoft.com/office/powerpoint/2010/main" val="3293400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407C9FC5-0C1E-42A8-97E6-F940775A0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4" name="Google Shape;54;p13"/>
          <p:cNvSpPr txBox="1">
            <a:spLocks noGrp="1"/>
          </p:cNvSpPr>
          <p:nvPr>
            <p:ph type="title"/>
          </p:nvPr>
        </p:nvSpPr>
        <p:spPr>
          <a:xfrm>
            <a:off x="1524000" y="4218281"/>
            <a:ext cx="7749309" cy="1885199"/>
          </a:xfrm>
          <a:prstGeom prst="rect">
            <a:avLst/>
          </a:prstGeom>
        </p:spPr>
        <p:txBody>
          <a:bodyPr spcFirstLastPara="1" vert="horz" lIns="91440" tIns="45720" rIns="91440" bIns="45720" rtlCol="0" anchor="ctr" anchorCtr="0">
            <a:normAutofit/>
          </a:bodyPr>
          <a:lstStyle/>
          <a:p>
            <a:pPr>
              <a:spcBef>
                <a:spcPct val="0"/>
              </a:spcBef>
            </a:pPr>
            <a:r>
              <a:rPr lang="en-US" sz="4700" kern="1200" dirty="0">
                <a:solidFill>
                  <a:schemeClr val="tx1"/>
                </a:solidFill>
                <a:latin typeface="+mj-lt"/>
                <a:ea typeface="+mj-ea"/>
                <a:cs typeface="+mj-cs"/>
              </a:rPr>
              <a:t>3. Paid Advertisements</a:t>
            </a:r>
          </a:p>
        </p:txBody>
      </p:sp>
      <p:pic>
        <p:nvPicPr>
          <p:cNvPr id="68" name="Graphic 67" descr="Advertising">
            <a:extLst>
              <a:ext uri="{FF2B5EF4-FFF2-40B4-BE49-F238E27FC236}">
                <a16:creationId xmlns:a16="http://schemas.microsoft.com/office/drawing/2014/main" id="{13394176-3122-AFB9-DD41-48FAE223B2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46657" y="678145"/>
            <a:ext cx="3287267" cy="3287267"/>
          </a:xfrm>
          <a:custGeom>
            <a:avLst/>
            <a:gdLst/>
            <a:ahLst/>
            <a:cxnLst/>
            <a:rect l="l" t="t" r="r" b="b"/>
            <a:pathLst>
              <a:path w="10823796" h="3287267">
                <a:moveTo>
                  <a:pt x="98881" y="0"/>
                </a:moveTo>
                <a:lnTo>
                  <a:pt x="10724915" y="0"/>
                </a:lnTo>
                <a:cubicBezTo>
                  <a:pt x="10779525" y="0"/>
                  <a:pt x="10823796" y="44271"/>
                  <a:pt x="10823796" y="98881"/>
                </a:cubicBezTo>
                <a:lnTo>
                  <a:pt x="10823796" y="3188386"/>
                </a:lnTo>
                <a:cubicBezTo>
                  <a:pt x="10823796" y="3242996"/>
                  <a:pt x="10779525" y="3287267"/>
                  <a:pt x="10724915" y="3287267"/>
                </a:cubicBezTo>
                <a:lnTo>
                  <a:pt x="98881" y="3287267"/>
                </a:lnTo>
                <a:cubicBezTo>
                  <a:pt x="44271" y="3287267"/>
                  <a:pt x="0" y="3242996"/>
                  <a:pt x="0" y="3188386"/>
                </a:cubicBezTo>
                <a:lnTo>
                  <a:pt x="0" y="98881"/>
                </a:lnTo>
                <a:cubicBezTo>
                  <a:pt x="0" y="44271"/>
                  <a:pt x="44271" y="0"/>
                  <a:pt x="98881" y="0"/>
                </a:cubicBezTo>
                <a:close/>
              </a:path>
            </a:pathLst>
          </a:custGeom>
        </p:spPr>
      </p:pic>
      <p:sp>
        <p:nvSpPr>
          <p:cNvPr id="69" name="Oval 68">
            <a:extLst>
              <a:ext uri="{FF2B5EF4-FFF2-40B4-BE49-F238E27FC236}">
                <a16:creationId xmlns:a16="http://schemas.microsoft.com/office/drawing/2014/main" id="{9EE371B4-A1D9-4EFE-8FE1-000495831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617" y="4218281"/>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solidFill>
                <a:schemeClr val="accent5"/>
              </a:solidFill>
              <a:effectLst/>
              <a:uLnTx/>
              <a:uFillTx/>
              <a:latin typeface="Calibri" panose="020F0502020204030204"/>
              <a:ea typeface="+mn-ea"/>
              <a:cs typeface="+mn-cs"/>
            </a:endParaRPr>
          </a:p>
        </p:txBody>
      </p:sp>
      <p:sp>
        <p:nvSpPr>
          <p:cNvPr id="70" name="Arc 69">
            <a:extLst>
              <a:ext uri="{FF2B5EF4-FFF2-40B4-BE49-F238E27FC236}">
                <a16:creationId xmlns:a16="http://schemas.microsoft.com/office/drawing/2014/main" id="{2E19C174-9C7C-461E-970B-4320199015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8539" y="3295432"/>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Google Shape;54;p13"/>
          <p:cNvSpPr txBox="1">
            <a:spLocks noGrp="1"/>
          </p:cNvSpPr>
          <p:nvPr>
            <p:ph type="title"/>
          </p:nvPr>
        </p:nvSpPr>
        <p:spPr>
          <a:xfrm>
            <a:off x="1389278" y="1233241"/>
            <a:ext cx="3240506" cy="4064628"/>
          </a:xfrm>
          <a:prstGeom prst="rect">
            <a:avLst/>
          </a:prstGeom>
        </p:spPr>
        <p:txBody>
          <a:bodyPr spcFirstLastPara="1" vert="horz" lIns="91440" tIns="45720" rIns="91440" bIns="45720" rtlCol="0" anchor="ctr" anchorCtr="0">
            <a:normAutofit/>
          </a:bodyPr>
          <a:lstStyle/>
          <a:p>
            <a:pPr>
              <a:spcBef>
                <a:spcPct val="0"/>
              </a:spcBef>
            </a:pPr>
            <a:r>
              <a:rPr lang="en-US" sz="3700" kern="1200">
                <a:solidFill>
                  <a:srgbClr val="FFFFFF"/>
                </a:solidFill>
                <a:latin typeface="+mj-lt"/>
                <a:ea typeface="+mj-ea"/>
                <a:cs typeface="+mj-cs"/>
              </a:rPr>
              <a:t>3. Paid Advertisements</a:t>
            </a:r>
          </a:p>
        </p:txBody>
      </p:sp>
      <p:sp>
        <p:nvSpPr>
          <p:cNvPr id="64" name="Freeform: Shape 63">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6" name="Freeform: Shape 65">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 name="Google Shape;55;p13"/>
          <p:cNvSpPr txBox="1">
            <a:spLocks noGrp="1"/>
          </p:cNvSpPr>
          <p:nvPr>
            <p:ph type="body" idx="1"/>
          </p:nvPr>
        </p:nvSpPr>
        <p:spPr>
          <a:xfrm>
            <a:off x="6096000" y="820880"/>
            <a:ext cx="5257799" cy="4889350"/>
          </a:xfrm>
          <a:prstGeom prst="rect">
            <a:avLst/>
          </a:prstGeom>
        </p:spPr>
        <p:txBody>
          <a:bodyPr spcFirstLastPara="1" vert="horz" lIns="91440" tIns="45720" rIns="91440" bIns="45720" rtlCol="0" anchor="t" anchorCtr="0">
            <a:normAutofit/>
          </a:bodyPr>
          <a:lstStyle/>
          <a:p>
            <a:pPr marL="0" indent="-228600">
              <a:buFont typeface="Arial" panose="020B0604020202020204" pitchFamily="34" charset="0"/>
              <a:buChar char="•"/>
            </a:pPr>
            <a:r>
              <a:rPr lang="en-US" sz="2600"/>
              <a:t>Budget allocation.</a:t>
            </a:r>
          </a:p>
          <a:p>
            <a:pPr indent="-228600">
              <a:spcBef>
                <a:spcPts val="1600"/>
              </a:spcBef>
              <a:buFont typeface="Arial" panose="020B0604020202020204" pitchFamily="34" charset="0"/>
              <a:buChar char="•"/>
            </a:pPr>
            <a:r>
              <a:rPr lang="en-US" sz="2600"/>
              <a:t>Google Ads - 2000 EUR</a:t>
            </a:r>
          </a:p>
          <a:p>
            <a:pPr indent="-228600">
              <a:buFont typeface="Arial" panose="020B0604020202020204" pitchFamily="34" charset="0"/>
              <a:buChar char="•"/>
            </a:pPr>
            <a:r>
              <a:rPr lang="en-US" sz="2600"/>
              <a:t>TikTok - 2000 EUR</a:t>
            </a:r>
          </a:p>
          <a:p>
            <a:pPr indent="-228600">
              <a:buFont typeface="Arial" panose="020B0604020202020204" pitchFamily="34" charset="0"/>
              <a:buChar char="•"/>
            </a:pPr>
            <a:r>
              <a:rPr lang="en-US" sz="2600"/>
              <a:t>Instagram - 1500 EUR</a:t>
            </a:r>
          </a:p>
          <a:p>
            <a:pPr indent="-228600">
              <a:buFont typeface="Arial" panose="020B0604020202020204" pitchFamily="34" charset="0"/>
              <a:buChar char="•"/>
            </a:pPr>
            <a:r>
              <a:rPr lang="en-US" sz="2600"/>
              <a:t>Youtube - 1000 EUR</a:t>
            </a:r>
          </a:p>
          <a:p>
            <a:pPr indent="-228600">
              <a:buFont typeface="Arial" panose="020B0604020202020204" pitchFamily="34" charset="0"/>
              <a:buChar char="•"/>
            </a:pPr>
            <a:r>
              <a:rPr lang="en-US" sz="2600"/>
              <a:t>Facebook - 1000 EUR</a:t>
            </a:r>
          </a:p>
          <a:p>
            <a:pPr indent="-228600">
              <a:buFont typeface="Arial" panose="020B0604020202020204" pitchFamily="34" charset="0"/>
              <a:buChar char="•"/>
            </a:pPr>
            <a:r>
              <a:rPr lang="en-US" sz="2600"/>
              <a:t>Affiliate networks - maximum budget is 10000 EUR(performance marketing, we will work on CPA basis)</a:t>
            </a:r>
          </a:p>
          <a:p>
            <a:pPr indent="-228600">
              <a:spcBef>
                <a:spcPts val="1600"/>
              </a:spcBef>
              <a:spcAft>
                <a:spcPts val="1600"/>
              </a:spcAft>
              <a:buFont typeface="Arial" panose="020B0604020202020204" pitchFamily="34" charset="0"/>
              <a:buChar char="•"/>
            </a:pPr>
            <a:r>
              <a:rPr lang="en-US" sz="2600"/>
              <a:t>Total budget: 17500 EUR</a:t>
            </a:r>
          </a:p>
        </p:txBody>
      </p:sp>
      <p:sp>
        <p:nvSpPr>
          <p:cNvPr id="70" name="Freeform: Shape 69">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63162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r>
              <a:rPr lang="en"/>
              <a:t>Ad creation(example)</a:t>
            </a:r>
            <a:endParaRPr/>
          </a:p>
        </p:txBody>
      </p:sp>
      <p:pic>
        <p:nvPicPr>
          <p:cNvPr id="61" name="Google Shape;61;p14"/>
          <p:cNvPicPr preferRelativeResize="0"/>
          <p:nvPr/>
        </p:nvPicPr>
        <p:blipFill>
          <a:blip r:embed="rId3">
            <a:alphaModFix/>
          </a:blip>
          <a:stretch>
            <a:fillRect/>
          </a:stretch>
        </p:blipFill>
        <p:spPr>
          <a:xfrm>
            <a:off x="388951" y="1567700"/>
            <a:ext cx="11414100" cy="483573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r>
              <a:rPr lang="en"/>
              <a:t>Targeting</a:t>
            </a:r>
            <a:endParaRPr/>
          </a:p>
        </p:txBody>
      </p:sp>
      <p:pic>
        <p:nvPicPr>
          <p:cNvPr id="67" name="Google Shape;67;p15"/>
          <p:cNvPicPr preferRelativeResize="0"/>
          <p:nvPr/>
        </p:nvPicPr>
        <p:blipFill>
          <a:blip r:embed="rId3">
            <a:alphaModFix/>
          </a:blip>
          <a:stretch>
            <a:fillRect/>
          </a:stretch>
        </p:blipFill>
        <p:spPr>
          <a:xfrm>
            <a:off x="203200" y="1560167"/>
            <a:ext cx="11785605" cy="461526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r>
              <a:rPr lang="en"/>
              <a:t>Our audience.</a:t>
            </a:r>
            <a:endParaRPr/>
          </a:p>
        </p:txBody>
      </p:sp>
      <p:pic>
        <p:nvPicPr>
          <p:cNvPr id="73" name="Google Shape;73;p16"/>
          <p:cNvPicPr preferRelativeResize="0"/>
          <p:nvPr/>
        </p:nvPicPr>
        <p:blipFill>
          <a:blip r:embed="rId3">
            <a:alphaModFix/>
          </a:blip>
          <a:stretch>
            <a:fillRect/>
          </a:stretch>
        </p:blipFill>
        <p:spPr>
          <a:xfrm>
            <a:off x="5950934" y="1462734"/>
            <a:ext cx="5938071" cy="5094633"/>
          </a:xfrm>
          <a:prstGeom prst="rect">
            <a:avLst/>
          </a:prstGeom>
          <a:noFill/>
          <a:ln>
            <a:noFill/>
          </a:ln>
        </p:spPr>
      </p:pic>
      <p:sp>
        <p:nvSpPr>
          <p:cNvPr id="74" name="Google Shape;74;p16"/>
          <p:cNvSpPr txBox="1"/>
          <p:nvPr/>
        </p:nvSpPr>
        <p:spPr>
          <a:xfrm>
            <a:off x="506767" y="1610333"/>
            <a:ext cx="5370000" cy="4758400"/>
          </a:xfrm>
          <a:prstGeom prst="rect">
            <a:avLst/>
          </a:prstGeom>
          <a:noFill/>
          <a:ln>
            <a:noFill/>
          </a:ln>
        </p:spPr>
        <p:txBody>
          <a:bodyPr spcFirstLastPara="1" wrap="square" lIns="121900" tIns="121900" rIns="121900" bIns="121900" anchor="t" anchorCtr="0">
            <a:noAutofit/>
          </a:bodyPr>
          <a:lstStyle/>
          <a:p>
            <a:pPr marL="609585" indent="-457189">
              <a:buClr>
                <a:schemeClr val="dk2"/>
              </a:buClr>
              <a:buSzPts val="1800"/>
              <a:buChar char="●"/>
            </a:pPr>
            <a:r>
              <a:rPr lang="en" sz="2400">
                <a:solidFill>
                  <a:schemeClr val="dk2"/>
                </a:solidFill>
              </a:rPr>
              <a:t>Woman and man, age 18 - 65+ living in any place of Latvia.</a:t>
            </a:r>
            <a:endParaRPr sz="2400">
              <a:solidFill>
                <a:schemeClr val="dk2"/>
              </a:solidFill>
            </a:endParaRPr>
          </a:p>
          <a:p>
            <a:pPr marL="609585" indent="-457189">
              <a:buClr>
                <a:schemeClr val="dk2"/>
              </a:buClr>
              <a:buSzPts val="1800"/>
              <a:buChar char="●"/>
            </a:pPr>
            <a:r>
              <a:rPr lang="en" sz="2400">
                <a:solidFill>
                  <a:schemeClr val="dk2"/>
                </a:solidFill>
              </a:rPr>
              <a:t>People who likes to watch Youtube video.</a:t>
            </a:r>
            <a:endParaRPr sz="2400">
              <a:solidFill>
                <a:schemeClr val="dk2"/>
              </a:solidFill>
            </a:endParaRPr>
          </a:p>
          <a:p>
            <a:pPr marL="609585" indent="-457189">
              <a:buClr>
                <a:schemeClr val="dk2"/>
              </a:buClr>
              <a:buSzPts val="1800"/>
              <a:buChar char="●"/>
            </a:pPr>
            <a:endParaRPr sz="2400">
              <a:solidFill>
                <a:schemeClr val="dk2"/>
              </a:solidFill>
            </a:endParaRPr>
          </a:p>
          <a:p>
            <a:r>
              <a:rPr lang="en" sz="2400">
                <a:solidFill>
                  <a:schemeClr val="dk2"/>
                </a:solidFill>
              </a:rPr>
              <a:t> </a:t>
            </a:r>
            <a:endParaRPr sz="24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9EF30C2-29AC-4A0D-BC0A-A679CF113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474D3E2-6C52-934B-86A8-545E315F021E}"/>
              </a:ext>
            </a:extLst>
          </p:cNvPr>
          <p:cNvSpPr>
            <a:spLocks noGrp="1"/>
          </p:cNvSpPr>
          <p:nvPr>
            <p:ph type="title"/>
          </p:nvPr>
        </p:nvSpPr>
        <p:spPr>
          <a:xfrm>
            <a:off x="5093520" y="2744662"/>
            <a:ext cx="6589707" cy="2387600"/>
          </a:xfrm>
        </p:spPr>
        <p:txBody>
          <a:bodyPr vert="horz" lIns="91440" tIns="45720" rIns="91440" bIns="45720" rtlCol="0" anchor="b">
            <a:normAutofit/>
          </a:bodyPr>
          <a:lstStyle/>
          <a:p>
            <a:pPr algn="r"/>
            <a:r>
              <a:rPr lang="en-US" sz="6000" kern="1200">
                <a:solidFill>
                  <a:srgbClr val="FFFFFF"/>
                </a:solidFill>
                <a:latin typeface="+mj-lt"/>
                <a:ea typeface="+mj-ea"/>
                <a:cs typeface="+mj-cs"/>
              </a:rPr>
              <a:t>1. Website Development</a:t>
            </a:r>
          </a:p>
        </p:txBody>
      </p:sp>
      <p:cxnSp>
        <p:nvCxnSpPr>
          <p:cNvPr id="11" name="Straight Connector 10">
            <a:extLst>
              <a:ext uri="{FF2B5EF4-FFF2-40B4-BE49-F238E27FC236}">
                <a16:creationId xmlns:a16="http://schemas.microsoft.com/office/drawing/2014/main" id="{266A0658-1CC4-4B0D-AAB7-A702286AF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3" name="Freeform: Shape 12">
            <a:extLst>
              <a:ext uri="{FF2B5EF4-FFF2-40B4-BE49-F238E27FC236}">
                <a16:creationId xmlns:a16="http://schemas.microsoft.com/office/drawing/2014/main" id="{A04F1504-431A-4D86-9091-AE7E4B333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EA804283-B929-4503-802F-4585376E2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Oval 16">
            <a:extLst>
              <a:ext uri="{FF2B5EF4-FFF2-40B4-BE49-F238E27FC236}">
                <a16:creationId xmlns:a16="http://schemas.microsoft.com/office/drawing/2014/main" id="{AD3811F5-514E-49A4-B382-673ED228A4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067AD921-1CEE-4C1B-9AA3-C66D908DD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Arc 20">
            <a:extLst>
              <a:ext uri="{FF2B5EF4-FFF2-40B4-BE49-F238E27FC236}">
                <a16:creationId xmlns:a16="http://schemas.microsoft.com/office/drawing/2014/main" id="{C36A08F5-3B56-47C5-A371-9187BE56E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379078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8"/>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Google Shape;79;p17"/>
          <p:cNvSpPr txBox="1">
            <a:spLocks noGrp="1"/>
          </p:cNvSpPr>
          <p:nvPr>
            <p:ph type="title"/>
          </p:nvPr>
        </p:nvSpPr>
        <p:spPr>
          <a:xfrm>
            <a:off x="686834" y="1153572"/>
            <a:ext cx="3200400" cy="4461163"/>
          </a:xfrm>
          <a:prstGeom prst="rect">
            <a:avLst/>
          </a:prstGeom>
        </p:spPr>
        <p:txBody>
          <a:bodyPr spcFirstLastPara="1" vert="horz" lIns="91440" tIns="45720" rIns="91440" bIns="45720" rtlCol="0" anchor="ctr" anchorCtr="0">
            <a:normAutofit/>
          </a:bodyPr>
          <a:lstStyle/>
          <a:p>
            <a:pPr>
              <a:spcBef>
                <a:spcPct val="0"/>
              </a:spcBef>
            </a:pPr>
            <a:r>
              <a:rPr lang="en-US" kern="1200">
                <a:solidFill>
                  <a:srgbClr val="FFFFFF"/>
                </a:solidFill>
                <a:latin typeface="+mj-lt"/>
                <a:ea typeface="+mj-ea"/>
                <a:cs typeface="+mj-cs"/>
              </a:rPr>
              <a:t>Trends</a:t>
            </a:r>
          </a:p>
        </p:txBody>
      </p:sp>
      <p:sp>
        <p:nvSpPr>
          <p:cNvPr id="89" name="Arc 8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0" name="Google Shape;80;p17"/>
          <p:cNvSpPr txBox="1">
            <a:spLocks noGrp="1"/>
          </p:cNvSpPr>
          <p:nvPr>
            <p:ph type="body" idx="1"/>
          </p:nvPr>
        </p:nvSpPr>
        <p:spPr>
          <a:xfrm>
            <a:off x="4447308" y="591344"/>
            <a:ext cx="6906491" cy="5585619"/>
          </a:xfrm>
          <a:prstGeom prst="rect">
            <a:avLst/>
          </a:prstGeom>
        </p:spPr>
        <p:txBody>
          <a:bodyPr spcFirstLastPara="1" vert="horz" lIns="91440" tIns="45720" rIns="91440" bIns="45720" rtlCol="0" anchor="ctr" anchorCtr="0">
            <a:normAutofit/>
          </a:bodyPr>
          <a:lstStyle/>
          <a:p>
            <a:pPr indent="-228600">
              <a:spcAft>
                <a:spcPts val="600"/>
              </a:spcAft>
              <a:buFont typeface="Arial" panose="020B0604020202020204" pitchFamily="34" charset="0"/>
              <a:buChar char="•"/>
            </a:pPr>
            <a:r>
              <a:rPr lang="en-US" sz="2400"/>
              <a:t>Some current trends to be aware of include eco-friendly and natural products, sustainability, and convenience. Consumers are becoming more conscious of the impact of their actions on the environment, and they are looking for products that are sustainable and eco-friendly.</a:t>
            </a:r>
          </a:p>
          <a:p>
            <a:pPr indent="-228600">
              <a:spcAft>
                <a:spcPts val="600"/>
              </a:spcAft>
              <a:buFont typeface="Arial" panose="020B0604020202020204" pitchFamily="34" charset="0"/>
              <a:buChar char="•"/>
            </a:pPr>
            <a:r>
              <a:rPr lang="en-US" sz="2400"/>
              <a:t>Moreover, consumers are also looking for products that are convenient and easy to use. With people leading busy lives, they want products that can help them save time and effort. This has led to the rise of multi-functional products like 2-in-1 shampoos and conditioners and dry shampoos.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4"/>
        <p:cNvGrpSpPr/>
        <p:nvPr/>
      </p:nvGrpSpPr>
      <p:grpSpPr>
        <a:xfrm>
          <a:off x="0" y="0"/>
          <a:ext cx="0" cy="0"/>
          <a:chOff x="0" y="0"/>
          <a:chExt cx="0" cy="0"/>
        </a:xfrm>
      </p:grpSpPr>
      <p:sp useBgFill="1">
        <p:nvSpPr>
          <p:cNvPr id="91" name="Rectangle 90">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Shape 92">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5" name="Google Shape;85;p18"/>
          <p:cNvSpPr txBox="1">
            <a:spLocks noGrp="1"/>
          </p:cNvSpPr>
          <p:nvPr>
            <p:ph type="title"/>
          </p:nvPr>
        </p:nvSpPr>
        <p:spPr>
          <a:xfrm>
            <a:off x="838200" y="365125"/>
            <a:ext cx="10515600" cy="1325563"/>
          </a:xfrm>
          <a:prstGeom prst="rect">
            <a:avLst/>
          </a:prstGeom>
        </p:spPr>
        <p:txBody>
          <a:bodyPr spcFirstLastPara="1" vert="horz" lIns="91440" tIns="45720" rIns="91440" bIns="45720" rtlCol="0" anchor="ctr" anchorCtr="0">
            <a:normAutofit/>
          </a:bodyPr>
          <a:lstStyle/>
          <a:p>
            <a:pPr>
              <a:spcBef>
                <a:spcPct val="0"/>
              </a:spcBef>
            </a:pPr>
            <a:r>
              <a:rPr lang="en-US" kern="1200">
                <a:solidFill>
                  <a:schemeClr val="tx1"/>
                </a:solidFill>
                <a:latin typeface="+mj-lt"/>
                <a:ea typeface="+mj-ea"/>
                <a:cs typeface="+mj-cs"/>
              </a:rPr>
              <a:t>Tracking and Analytics</a:t>
            </a:r>
          </a:p>
        </p:txBody>
      </p:sp>
      <p:sp>
        <p:nvSpPr>
          <p:cNvPr id="95" name="Arc 9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6" name="Google Shape;86;p18"/>
          <p:cNvSpPr txBox="1">
            <a:spLocks noGrp="1"/>
          </p:cNvSpPr>
          <p:nvPr>
            <p:ph type="body" idx="1"/>
          </p:nvPr>
        </p:nvSpPr>
        <p:spPr>
          <a:xfrm>
            <a:off x="838200" y="1825625"/>
            <a:ext cx="10515600" cy="4351338"/>
          </a:xfrm>
          <a:prstGeom prst="rect">
            <a:avLst/>
          </a:prstGeom>
        </p:spPr>
        <p:txBody>
          <a:bodyPr spcFirstLastPara="1" vert="horz" lIns="91440" tIns="45720" rIns="91440" bIns="45720" rtlCol="0" anchorCtr="0">
            <a:normAutofit/>
          </a:bodyPr>
          <a:lstStyle/>
          <a:p>
            <a:pPr indent="-228600">
              <a:spcAft>
                <a:spcPts val="600"/>
              </a:spcAft>
              <a:buFont typeface="Arial" panose="020B0604020202020204" pitchFamily="34" charset="0"/>
              <a:buChar char="•"/>
            </a:pPr>
            <a:r>
              <a:rPr lang="en-US" sz="2200" b="1"/>
              <a:t>GoogleAds - Google analytics </a:t>
            </a:r>
            <a:r>
              <a:rPr lang="en-US" sz="2200"/>
              <a:t>provides all necessary tracking and data analytics to measure advertisement campaign performance.</a:t>
            </a:r>
          </a:p>
          <a:p>
            <a:pPr indent="-228600">
              <a:spcAft>
                <a:spcPts val="600"/>
              </a:spcAft>
              <a:buFont typeface="Arial" panose="020B0604020202020204" pitchFamily="34" charset="0"/>
              <a:buChar char="•"/>
            </a:pPr>
            <a:r>
              <a:rPr lang="en-US" sz="2200"/>
              <a:t>Instagram -  </a:t>
            </a:r>
          </a:p>
          <a:p>
            <a:pPr indent="-228600">
              <a:spcAft>
                <a:spcPts val="600"/>
              </a:spcAft>
              <a:buFont typeface="Arial" panose="020B0604020202020204" pitchFamily="34" charset="0"/>
              <a:buChar char="•"/>
            </a:pPr>
            <a:r>
              <a:rPr lang="en-US" sz="2200" b="1"/>
              <a:t>Youtube - </a:t>
            </a:r>
            <a:r>
              <a:rPr lang="en-US" sz="2200"/>
              <a:t>we can use </a:t>
            </a:r>
            <a:r>
              <a:rPr lang="en-US" sz="2200" b="1"/>
              <a:t>Youtube studio</a:t>
            </a:r>
            <a:r>
              <a:rPr lang="en-US" sz="2200"/>
              <a:t> for analytics and performance measurement. Youtube studio also provides tracking of all necessary actions.</a:t>
            </a:r>
          </a:p>
          <a:p>
            <a:pPr indent="-228600">
              <a:spcAft>
                <a:spcPts val="600"/>
              </a:spcAft>
              <a:buFont typeface="Arial" panose="020B0604020202020204" pitchFamily="34" charset="0"/>
              <a:buChar char="•"/>
            </a:pPr>
            <a:r>
              <a:rPr lang="en-US" sz="2200" b="1"/>
              <a:t>Facebook Ads</a:t>
            </a:r>
            <a:r>
              <a:rPr lang="en-US" sz="2200"/>
              <a:t> - </a:t>
            </a:r>
            <a:r>
              <a:rPr lang="en-US" sz="2200" b="1"/>
              <a:t>Meta Ads manager </a:t>
            </a:r>
            <a:r>
              <a:rPr lang="en-US" sz="2200"/>
              <a:t>provides all necessary tracking and data analytics to measure advertisement campaign performance. </a:t>
            </a:r>
          </a:p>
          <a:p>
            <a:pPr indent="-228600">
              <a:spcAft>
                <a:spcPts val="600"/>
              </a:spcAft>
              <a:buFont typeface="Arial" panose="020B0604020202020204" pitchFamily="34" charset="0"/>
              <a:buChar char="•"/>
            </a:pPr>
            <a:r>
              <a:rPr lang="en-US" sz="2200" b="1"/>
              <a:t>Affiliate campaigns</a:t>
            </a:r>
            <a:r>
              <a:rPr lang="en-US" sz="2200"/>
              <a:t>. For affiliate campaigns we can use either </a:t>
            </a:r>
            <a:r>
              <a:rPr lang="en-US" sz="2200" b="1"/>
              <a:t>Affise</a:t>
            </a:r>
            <a:r>
              <a:rPr lang="en-US" sz="2200"/>
              <a:t> platform and create either own campaign or make integrations with any other affiliate network. Affise has all necessary statistics and analytical data what we need, it also provides tracking of all necessary actions such as clicks, impressions, downloads, installs, purchases and so 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0"/>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Google Shape;91;p19"/>
          <p:cNvSpPr txBox="1">
            <a:spLocks noGrp="1"/>
          </p:cNvSpPr>
          <p:nvPr>
            <p:ph type="title"/>
          </p:nvPr>
        </p:nvSpPr>
        <p:spPr>
          <a:xfrm>
            <a:off x="970908" y="1220919"/>
            <a:ext cx="5425781" cy="2387600"/>
          </a:xfrm>
          <a:prstGeom prst="rect">
            <a:avLst/>
          </a:prstGeom>
        </p:spPr>
        <p:txBody>
          <a:bodyPr spcFirstLastPara="1" vert="horz" lIns="91440" tIns="45720" rIns="91440" bIns="45720" rtlCol="0" anchor="b" anchorCtr="0">
            <a:normAutofit/>
          </a:bodyPr>
          <a:lstStyle/>
          <a:p>
            <a:pPr>
              <a:spcBef>
                <a:spcPct val="0"/>
              </a:spcBef>
            </a:pPr>
            <a:r>
              <a:rPr lang="en-US" sz="6000" kern="1200">
                <a:solidFill>
                  <a:schemeClr val="tx1"/>
                </a:solidFill>
                <a:latin typeface="+mj-lt"/>
                <a:ea typeface="+mj-ea"/>
                <a:cs typeface="+mj-cs"/>
              </a:rPr>
              <a:t>4. Social Media Marketing</a:t>
            </a:r>
          </a:p>
        </p:txBody>
      </p:sp>
      <p:sp>
        <p:nvSpPr>
          <p:cNvPr id="98" name="Freeform: Shape 97">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0" name="Oval 99">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Block Arc 101">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 name="Freeform: Shape 103">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06" name="Straight Connector 105">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08" name="Freeform: Shape 107">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10" name="Arc 109">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2" name="Freeform: Shape 111">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91"/>
                                        </p:tgtEl>
                                        <p:attrNameLst>
                                          <p:attrName>style.visibility</p:attrName>
                                        </p:attrNameLst>
                                      </p:cBhvr>
                                      <p:to>
                                        <p:strVal val="visible"/>
                                      </p:to>
                                    </p:set>
                                    <p:animEffect transition="in" filter="fade">
                                      <p:cBhvr>
                                        <p:cTn id="7" dur="7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0"/>
        <p:cNvGrpSpPr/>
        <p:nvPr/>
      </p:nvGrpSpPr>
      <p:grpSpPr>
        <a:xfrm>
          <a:off x="0" y="0"/>
          <a:ext cx="0" cy="0"/>
          <a:chOff x="0" y="0"/>
          <a:chExt cx="0" cy="0"/>
        </a:xfrm>
      </p:grpSpPr>
      <p:sp useBgFill="1">
        <p:nvSpPr>
          <p:cNvPr id="97" name="Rectangle 96">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Rounded Corners 98">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Google Shape;91;p19"/>
          <p:cNvSpPr txBox="1">
            <a:spLocks noGrp="1"/>
          </p:cNvSpPr>
          <p:nvPr>
            <p:ph type="title"/>
          </p:nvPr>
        </p:nvSpPr>
        <p:spPr>
          <a:xfrm>
            <a:off x="956826" y="1112969"/>
            <a:ext cx="3937298" cy="4166010"/>
          </a:xfrm>
          <a:prstGeom prst="rect">
            <a:avLst/>
          </a:prstGeom>
        </p:spPr>
        <p:txBody>
          <a:bodyPr spcFirstLastPara="1" vert="horz" lIns="91440" tIns="45720" rIns="91440" bIns="45720" rtlCol="0" anchor="ctr" anchorCtr="0">
            <a:normAutofit/>
          </a:bodyPr>
          <a:lstStyle/>
          <a:p>
            <a:pPr>
              <a:spcBef>
                <a:spcPct val="0"/>
              </a:spcBef>
            </a:pPr>
            <a:r>
              <a:rPr lang="en-US" kern="1200">
                <a:solidFill>
                  <a:srgbClr val="FFFFFF"/>
                </a:solidFill>
                <a:latin typeface="+mj-lt"/>
                <a:ea typeface="+mj-ea"/>
                <a:cs typeface="+mj-cs"/>
              </a:rPr>
              <a:t>4. Social Media Marketing</a:t>
            </a:r>
          </a:p>
        </p:txBody>
      </p:sp>
      <p:sp>
        <p:nvSpPr>
          <p:cNvPr id="101" name="Freeform: Shape 100">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 name="Freeform: Shape 102">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2" name="Google Shape;92;p19"/>
          <p:cNvSpPr txBox="1">
            <a:spLocks noGrp="1"/>
          </p:cNvSpPr>
          <p:nvPr>
            <p:ph type="body" idx="1"/>
          </p:nvPr>
        </p:nvSpPr>
        <p:spPr>
          <a:xfrm>
            <a:off x="6096000" y="820880"/>
            <a:ext cx="5257799" cy="4889350"/>
          </a:xfrm>
          <a:prstGeom prst="rect">
            <a:avLst/>
          </a:prstGeom>
        </p:spPr>
        <p:txBody>
          <a:bodyPr spcFirstLastPara="1" vert="horz" lIns="91440" tIns="45720" rIns="91440" bIns="45720" rtlCol="0" anchor="t" anchorCtr="0">
            <a:normAutofit/>
          </a:bodyPr>
          <a:lstStyle/>
          <a:p>
            <a:pPr marL="0" indent="-228600">
              <a:buFont typeface="Arial" panose="020B0604020202020204" pitchFamily="34" charset="0"/>
              <a:buChar char="•"/>
            </a:pPr>
            <a:r>
              <a:rPr lang="en-US"/>
              <a:t>Platforms. Most relevant: </a:t>
            </a:r>
          </a:p>
          <a:p>
            <a:pPr indent="-228600">
              <a:spcBef>
                <a:spcPts val="1600"/>
              </a:spcBef>
              <a:buFont typeface="Arial" panose="020B0604020202020204" pitchFamily="34" charset="0"/>
              <a:buChar char="•"/>
            </a:pPr>
            <a:r>
              <a:rPr lang="en-US"/>
              <a:t>TikTok</a:t>
            </a:r>
          </a:p>
          <a:p>
            <a:pPr indent="-228600">
              <a:buFont typeface="Arial" panose="020B0604020202020204" pitchFamily="34" charset="0"/>
              <a:buChar char="•"/>
            </a:pPr>
            <a:r>
              <a:rPr lang="en-US"/>
              <a:t>Instagram </a:t>
            </a:r>
          </a:p>
          <a:p>
            <a:pPr indent="-228600">
              <a:buFont typeface="Arial" panose="020B0604020202020204" pitchFamily="34" charset="0"/>
              <a:buChar char="•"/>
            </a:pPr>
            <a:r>
              <a:rPr lang="en-US"/>
              <a:t>YouTube</a:t>
            </a:r>
          </a:p>
          <a:p>
            <a:pPr indent="-228600">
              <a:buFont typeface="Arial" panose="020B0604020202020204" pitchFamily="34" charset="0"/>
              <a:buChar char="•"/>
            </a:pPr>
            <a:r>
              <a:rPr lang="en-US"/>
              <a:t>Facebook</a:t>
            </a:r>
          </a:p>
          <a:p>
            <a:pPr marL="0" indent="-228600">
              <a:spcBef>
                <a:spcPts val="1600"/>
              </a:spcBef>
              <a:buFont typeface="Arial" panose="020B0604020202020204" pitchFamily="34" charset="0"/>
              <a:buChar char="•"/>
            </a:pPr>
            <a:r>
              <a:rPr lang="en-US"/>
              <a:t>Not relevant:</a:t>
            </a:r>
          </a:p>
          <a:p>
            <a:pPr indent="-228600">
              <a:spcBef>
                <a:spcPts val="1600"/>
              </a:spcBef>
              <a:buFont typeface="Arial" panose="020B0604020202020204" pitchFamily="34" charset="0"/>
              <a:buChar char="•"/>
            </a:pPr>
            <a:r>
              <a:rPr lang="en-US"/>
              <a:t>LinkedIn</a:t>
            </a:r>
          </a:p>
          <a:p>
            <a:pPr indent="-228600">
              <a:buFont typeface="Arial" panose="020B0604020202020204" pitchFamily="34" charset="0"/>
              <a:buChar char="•"/>
            </a:pPr>
            <a:r>
              <a:rPr lang="en-US"/>
              <a:t>Other business social networks</a:t>
            </a:r>
          </a:p>
        </p:txBody>
      </p:sp>
      <p:sp>
        <p:nvSpPr>
          <p:cNvPr id="107" name="Freeform: Shape 106">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0991545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6"/>
        <p:cNvGrpSpPr/>
        <p:nvPr/>
      </p:nvGrpSpPr>
      <p:grpSpPr>
        <a:xfrm>
          <a:off x="0" y="0"/>
          <a:ext cx="0" cy="0"/>
          <a:chOff x="0" y="0"/>
          <a:chExt cx="0" cy="0"/>
        </a:xfrm>
      </p:grpSpPr>
      <p:sp useBgFill="1">
        <p:nvSpPr>
          <p:cNvPr id="103" name="Rectangle 102">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Google Shape;97;p20"/>
          <p:cNvSpPr txBox="1">
            <a:spLocks noGrp="1"/>
          </p:cNvSpPr>
          <p:nvPr>
            <p:ph type="title"/>
          </p:nvPr>
        </p:nvSpPr>
        <p:spPr>
          <a:xfrm>
            <a:off x="1171074" y="1396686"/>
            <a:ext cx="3240506" cy="4064628"/>
          </a:xfrm>
          <a:prstGeom prst="rect">
            <a:avLst/>
          </a:prstGeom>
        </p:spPr>
        <p:txBody>
          <a:bodyPr spcFirstLastPara="1" vert="horz" lIns="91440" tIns="45720" rIns="91440" bIns="45720" rtlCol="0" anchor="ctr" anchorCtr="0">
            <a:normAutofit/>
          </a:bodyPr>
          <a:lstStyle/>
          <a:p>
            <a:pPr>
              <a:spcBef>
                <a:spcPct val="0"/>
              </a:spcBef>
            </a:pPr>
            <a:r>
              <a:rPr lang="en-US" kern="1200">
                <a:solidFill>
                  <a:srgbClr val="FFFFFF"/>
                </a:solidFill>
                <a:latin typeface="+mj-lt"/>
                <a:ea typeface="+mj-ea"/>
                <a:cs typeface="+mj-cs"/>
              </a:rPr>
              <a:t>A/B Testing requirements </a:t>
            </a:r>
          </a:p>
        </p:txBody>
      </p:sp>
      <p:sp>
        <p:nvSpPr>
          <p:cNvPr id="107" name="Arc 106">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9" name="Oval 108">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8" name="Google Shape;98;p20"/>
          <p:cNvSpPr txBox="1">
            <a:spLocks noGrp="1"/>
          </p:cNvSpPr>
          <p:nvPr>
            <p:ph type="body" idx="1"/>
          </p:nvPr>
        </p:nvSpPr>
        <p:spPr>
          <a:xfrm>
            <a:off x="5370153" y="1265382"/>
            <a:ext cx="6087279" cy="4925105"/>
          </a:xfrm>
          <a:prstGeom prst="rect">
            <a:avLst/>
          </a:prstGeom>
        </p:spPr>
        <p:txBody>
          <a:bodyPr spcFirstLastPara="1" vert="horz" lIns="91440" tIns="45720" rIns="91440" bIns="45720" rtlCol="0" anchorCtr="0">
            <a:normAutofit fontScale="92500"/>
          </a:bodyPr>
          <a:lstStyle/>
          <a:p>
            <a:pPr indent="-228600">
              <a:lnSpc>
                <a:spcPct val="150000"/>
              </a:lnSpc>
              <a:spcAft>
                <a:spcPts val="600"/>
              </a:spcAft>
              <a:buFont typeface="Arial" panose="020B0604020202020204" pitchFamily="34" charset="0"/>
              <a:buChar char="•"/>
            </a:pPr>
            <a:r>
              <a:rPr lang="en-US" sz="2200" dirty="0"/>
              <a:t>Running our sampling campaigns across different channels can quickly give as insight into where our ideal customers are the most engaged.</a:t>
            </a:r>
          </a:p>
          <a:p>
            <a:pPr indent="-228600">
              <a:lnSpc>
                <a:spcPct val="150000"/>
              </a:lnSpc>
              <a:spcAft>
                <a:spcPts val="600"/>
              </a:spcAft>
              <a:buFont typeface="Arial" panose="020B0604020202020204" pitchFamily="34" charset="0"/>
              <a:buChar char="•"/>
            </a:pPr>
            <a:r>
              <a:rPr lang="en-US" sz="2200" dirty="0"/>
              <a:t>Do our customers respond more to science-backed product claims, or influencer testimonials of our product?</a:t>
            </a:r>
          </a:p>
          <a:p>
            <a:pPr indent="-228600">
              <a:lnSpc>
                <a:spcPct val="150000"/>
              </a:lnSpc>
              <a:spcAft>
                <a:spcPts val="600"/>
              </a:spcAft>
              <a:buFont typeface="Arial" panose="020B0604020202020204" pitchFamily="34" charset="0"/>
              <a:buChar char="•"/>
            </a:pPr>
            <a:r>
              <a:rPr lang="en-US" sz="2200" dirty="0"/>
              <a:t>Offer multiple products in a sample campaign is a great way to test what is resonating more with our customers.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r>
              <a:rPr lang="en"/>
              <a:t>Beauty products purchases in social networks</a:t>
            </a:r>
            <a:endParaRPr/>
          </a:p>
        </p:txBody>
      </p:sp>
      <p:pic>
        <p:nvPicPr>
          <p:cNvPr id="104" name="Google Shape;104;p21"/>
          <p:cNvPicPr preferRelativeResize="0"/>
          <p:nvPr/>
        </p:nvPicPr>
        <p:blipFill>
          <a:blip r:embed="rId3">
            <a:alphaModFix/>
          </a:blip>
          <a:stretch>
            <a:fillRect/>
          </a:stretch>
        </p:blipFill>
        <p:spPr>
          <a:xfrm>
            <a:off x="1739900" y="1567734"/>
            <a:ext cx="8712200" cy="4559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r>
              <a:rPr lang="en"/>
              <a:t>Content calendar</a:t>
            </a:r>
            <a:endParaRPr/>
          </a:p>
        </p:txBody>
      </p:sp>
      <p:graphicFrame>
        <p:nvGraphicFramePr>
          <p:cNvPr id="110" name="Google Shape;110;p22"/>
          <p:cNvGraphicFramePr/>
          <p:nvPr/>
        </p:nvGraphicFramePr>
        <p:xfrm>
          <a:off x="457033" y="1479633"/>
          <a:ext cx="11277934" cy="4889437"/>
        </p:xfrm>
        <a:graphic>
          <a:graphicData uri="http://schemas.openxmlformats.org/drawingml/2006/table">
            <a:tbl>
              <a:tblPr>
                <a:noFill/>
              </a:tblPr>
              <a:tblGrid>
                <a:gridCol w="2844667">
                  <a:extLst>
                    <a:ext uri="{9D8B030D-6E8A-4147-A177-3AD203B41FA5}">
                      <a16:colId xmlns:a16="http://schemas.microsoft.com/office/drawing/2014/main" val="20000"/>
                    </a:ext>
                  </a:extLst>
                </a:gridCol>
                <a:gridCol w="1183167">
                  <a:extLst>
                    <a:ext uri="{9D8B030D-6E8A-4147-A177-3AD203B41FA5}">
                      <a16:colId xmlns:a16="http://schemas.microsoft.com/office/drawing/2014/main" val="20001"/>
                    </a:ext>
                  </a:extLst>
                </a:gridCol>
                <a:gridCol w="7250100">
                  <a:extLst>
                    <a:ext uri="{9D8B030D-6E8A-4147-A177-3AD203B41FA5}">
                      <a16:colId xmlns:a16="http://schemas.microsoft.com/office/drawing/2014/main" val="20002"/>
                    </a:ext>
                  </a:extLst>
                </a:gridCol>
              </a:tblGrid>
              <a:tr h="317331">
                <a:tc>
                  <a:txBody>
                    <a:bodyPr/>
                    <a:lstStyle/>
                    <a:p>
                      <a:pPr marL="0" lvl="0" indent="0" algn="ctr" rtl="0">
                        <a:lnSpc>
                          <a:spcPct val="115000"/>
                        </a:lnSpc>
                        <a:spcBef>
                          <a:spcPts val="0"/>
                        </a:spcBef>
                        <a:spcAft>
                          <a:spcPts val="0"/>
                        </a:spcAft>
                        <a:buNone/>
                      </a:pPr>
                      <a:r>
                        <a:rPr lang="en" sz="1600" b="1">
                          <a:solidFill>
                            <a:srgbClr val="121512"/>
                          </a:solidFill>
                        </a:rPr>
                        <a:t>Season</a:t>
                      </a:r>
                      <a:endParaRPr sz="1600" b="1">
                        <a:solidFill>
                          <a:srgbClr val="121512"/>
                        </a:solidFill>
                      </a:endParaRPr>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600" b="1">
                          <a:solidFill>
                            <a:srgbClr val="121512"/>
                          </a:solidFill>
                        </a:rPr>
                        <a:t>Period</a:t>
                      </a:r>
                      <a:endParaRPr sz="1600" b="1">
                        <a:solidFill>
                          <a:srgbClr val="121512"/>
                        </a:solidFill>
                      </a:endParaRPr>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600" b="1">
                          <a:solidFill>
                            <a:srgbClr val="121512"/>
                          </a:solidFill>
                        </a:rPr>
                        <a:t>Action</a:t>
                      </a:r>
                      <a:endParaRPr sz="1600" b="1">
                        <a:solidFill>
                          <a:srgbClr val="121512"/>
                        </a:solidFill>
                      </a:endParaRPr>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81000">
                <a:tc rowSpan="3">
                  <a:txBody>
                    <a:bodyPr/>
                    <a:lstStyle/>
                    <a:p>
                      <a:pPr marL="0" lvl="0" indent="0" algn="ctr" rtl="0">
                        <a:lnSpc>
                          <a:spcPct val="115000"/>
                        </a:lnSpc>
                        <a:spcBef>
                          <a:spcPts val="0"/>
                        </a:spcBef>
                        <a:spcAft>
                          <a:spcPts val="0"/>
                        </a:spcAft>
                        <a:buNone/>
                      </a:pPr>
                      <a:r>
                        <a:rPr lang="en" sz="1600">
                          <a:solidFill>
                            <a:srgbClr val="121512"/>
                          </a:solidFill>
                        </a:rPr>
                        <a:t>Spring (March - May)</a:t>
                      </a:r>
                      <a:endParaRPr sz="1600">
                        <a:solidFill>
                          <a:srgbClr val="121512"/>
                        </a:solidFill>
                      </a:endParaRPr>
                    </a:p>
                  </a:txBody>
                  <a:tcPr marL="38100" marR="38100" marT="25400" marB="25400" anchor="ctr">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34A853"/>
                    </a:solidFill>
                  </a:tcPr>
                </a:tc>
                <a:tc>
                  <a:txBody>
                    <a:bodyPr/>
                    <a:lstStyle/>
                    <a:p>
                      <a:pPr marL="0" lvl="0" indent="0" algn="l" rtl="0">
                        <a:lnSpc>
                          <a:spcPct val="115000"/>
                        </a:lnSpc>
                        <a:spcBef>
                          <a:spcPts val="0"/>
                        </a:spcBef>
                        <a:spcAft>
                          <a:spcPts val="0"/>
                        </a:spcAft>
                        <a:buNone/>
                      </a:pPr>
                      <a:r>
                        <a:rPr lang="en" sz="1300"/>
                        <a:t>Week 1-2</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t>Spring skincare routine tips and product recommendations.</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81000">
                <a:tc vMerge="1">
                  <a:txBody>
                    <a:bodyPr/>
                    <a:lstStyle/>
                    <a:p>
                      <a:endParaRPr lang="en-US"/>
                    </a:p>
                  </a:txBody>
                  <a:tcPr/>
                </a:tc>
                <a:tc>
                  <a:txBody>
                    <a:bodyPr/>
                    <a:lstStyle/>
                    <a:p>
                      <a:pPr marL="0" lvl="0" indent="0" algn="l" rtl="0">
                        <a:lnSpc>
                          <a:spcPct val="115000"/>
                        </a:lnSpc>
                        <a:spcBef>
                          <a:spcPts val="0"/>
                        </a:spcBef>
                        <a:spcAft>
                          <a:spcPts val="0"/>
                        </a:spcAft>
                        <a:buNone/>
                      </a:pPr>
                      <a:r>
                        <a:rPr lang="en" sz="1300"/>
                        <a:t>Week 3-4</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t>Makeup trends for the spring season, including pastel colors and dewy looks.</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81000">
                <a:tc vMerge="1">
                  <a:txBody>
                    <a:bodyPr/>
                    <a:lstStyle/>
                    <a:p>
                      <a:endParaRPr lang="en-US"/>
                    </a:p>
                  </a:txBody>
                  <a:tcPr/>
                </a:tc>
                <a:tc>
                  <a:txBody>
                    <a:bodyPr/>
                    <a:lstStyle/>
                    <a:p>
                      <a:pPr marL="0" lvl="0" indent="0" algn="l" rtl="0">
                        <a:lnSpc>
                          <a:spcPct val="115000"/>
                        </a:lnSpc>
                        <a:spcBef>
                          <a:spcPts val="0"/>
                        </a:spcBef>
                        <a:spcAft>
                          <a:spcPts val="0"/>
                        </a:spcAft>
                        <a:buNone/>
                      </a:pPr>
                      <a:r>
                        <a:rPr lang="en" sz="1300"/>
                        <a:t>Week 5</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t>Earth Day-themed content highlighting eco-friendly beauty products.</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81000">
                <a:tc rowSpan="3">
                  <a:txBody>
                    <a:bodyPr/>
                    <a:lstStyle/>
                    <a:p>
                      <a:pPr marL="0" lvl="0" indent="0" algn="ctr" rtl="0">
                        <a:lnSpc>
                          <a:spcPct val="115000"/>
                        </a:lnSpc>
                        <a:spcBef>
                          <a:spcPts val="0"/>
                        </a:spcBef>
                        <a:spcAft>
                          <a:spcPts val="0"/>
                        </a:spcAft>
                        <a:buNone/>
                      </a:pPr>
                      <a:r>
                        <a:rPr lang="en" sz="1600">
                          <a:solidFill>
                            <a:srgbClr val="121512"/>
                          </a:solidFill>
                        </a:rPr>
                        <a:t>Summer (June - August)</a:t>
                      </a:r>
                      <a:endParaRPr sz="1600">
                        <a:solidFill>
                          <a:srgbClr val="121512"/>
                        </a:solidFill>
                      </a:endParaRPr>
                    </a:p>
                  </a:txBody>
                  <a:tcPr marL="38100" marR="38100" marT="25400" marB="25400" anchor="ctr">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FD966"/>
                    </a:solidFill>
                  </a:tcPr>
                </a:tc>
                <a:tc>
                  <a:txBody>
                    <a:bodyPr/>
                    <a:lstStyle/>
                    <a:p>
                      <a:pPr marL="0" lvl="0" indent="0" algn="l" rtl="0">
                        <a:lnSpc>
                          <a:spcPct val="115000"/>
                        </a:lnSpc>
                        <a:spcBef>
                          <a:spcPts val="0"/>
                        </a:spcBef>
                        <a:spcAft>
                          <a:spcPts val="0"/>
                        </a:spcAft>
                        <a:buNone/>
                      </a:pPr>
                      <a:r>
                        <a:rPr lang="en" sz="1300"/>
                        <a:t>Week 1-2</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t>Sun protection tips and summer skincare essentials.</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81000">
                <a:tc vMerge="1">
                  <a:txBody>
                    <a:bodyPr/>
                    <a:lstStyle/>
                    <a:p>
                      <a:endParaRPr lang="en-US"/>
                    </a:p>
                  </a:txBody>
                  <a:tcPr/>
                </a:tc>
                <a:tc>
                  <a:txBody>
                    <a:bodyPr/>
                    <a:lstStyle/>
                    <a:p>
                      <a:pPr marL="0" lvl="0" indent="0" algn="l" rtl="0">
                        <a:lnSpc>
                          <a:spcPct val="115000"/>
                        </a:lnSpc>
                        <a:spcBef>
                          <a:spcPts val="0"/>
                        </a:spcBef>
                        <a:spcAft>
                          <a:spcPts val="0"/>
                        </a:spcAft>
                        <a:buNone/>
                      </a:pPr>
                      <a:r>
                        <a:rPr lang="en" sz="1300"/>
                        <a:t>Week 3-4</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t>Beach beauty essentials and heat-proof makeup tutorials.</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81000">
                <a:tc vMerge="1">
                  <a:txBody>
                    <a:bodyPr/>
                    <a:lstStyle/>
                    <a:p>
                      <a:endParaRPr lang="en-US"/>
                    </a:p>
                  </a:txBody>
                  <a:tcPr/>
                </a:tc>
                <a:tc>
                  <a:txBody>
                    <a:bodyPr/>
                    <a:lstStyle/>
                    <a:p>
                      <a:pPr marL="0" lvl="0" indent="0" algn="l" rtl="0">
                        <a:lnSpc>
                          <a:spcPct val="115000"/>
                        </a:lnSpc>
                        <a:spcBef>
                          <a:spcPts val="0"/>
                        </a:spcBef>
                        <a:spcAft>
                          <a:spcPts val="0"/>
                        </a:spcAft>
                        <a:buNone/>
                      </a:pPr>
                      <a:r>
                        <a:rPr lang="en" sz="1300"/>
                        <a:t>Week 5</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t>Summer solstice celebration with a special promotion on sun care products.</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81000">
                <a:tc rowSpan="3">
                  <a:txBody>
                    <a:bodyPr/>
                    <a:lstStyle/>
                    <a:p>
                      <a:pPr marL="0" lvl="0" indent="0" algn="ctr" rtl="0">
                        <a:lnSpc>
                          <a:spcPct val="115000"/>
                        </a:lnSpc>
                        <a:spcBef>
                          <a:spcPts val="0"/>
                        </a:spcBef>
                        <a:spcAft>
                          <a:spcPts val="0"/>
                        </a:spcAft>
                        <a:buNone/>
                      </a:pPr>
                      <a:r>
                        <a:rPr lang="en" sz="1600">
                          <a:solidFill>
                            <a:srgbClr val="121512"/>
                          </a:solidFill>
                        </a:rPr>
                        <a:t>Fall (September - November)</a:t>
                      </a:r>
                      <a:endParaRPr sz="1600">
                        <a:solidFill>
                          <a:srgbClr val="121512"/>
                        </a:solidFill>
                      </a:endParaRPr>
                    </a:p>
                  </a:txBody>
                  <a:tcPr marL="38100" marR="38100" marT="25400" marB="25400" anchor="ctr">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D7E6B"/>
                    </a:solidFill>
                  </a:tcPr>
                </a:tc>
                <a:tc>
                  <a:txBody>
                    <a:bodyPr/>
                    <a:lstStyle/>
                    <a:p>
                      <a:pPr marL="0" lvl="0" indent="0" algn="l" rtl="0">
                        <a:lnSpc>
                          <a:spcPct val="115000"/>
                        </a:lnSpc>
                        <a:spcBef>
                          <a:spcPts val="0"/>
                        </a:spcBef>
                        <a:spcAft>
                          <a:spcPts val="0"/>
                        </a:spcAft>
                        <a:buNone/>
                      </a:pPr>
                      <a:r>
                        <a:rPr lang="en" sz="1300"/>
                        <a:t>Week 1-2</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t>Transitioning skincare from summer to fall: hydrating products and gentle exfoliation.</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381000">
                <a:tc vMerge="1">
                  <a:txBody>
                    <a:bodyPr/>
                    <a:lstStyle/>
                    <a:p>
                      <a:endParaRPr lang="en-US"/>
                    </a:p>
                  </a:txBody>
                  <a:tcPr/>
                </a:tc>
                <a:tc>
                  <a:txBody>
                    <a:bodyPr/>
                    <a:lstStyle/>
                    <a:p>
                      <a:pPr marL="0" lvl="0" indent="0" algn="l" rtl="0">
                        <a:lnSpc>
                          <a:spcPct val="115000"/>
                        </a:lnSpc>
                        <a:spcBef>
                          <a:spcPts val="0"/>
                        </a:spcBef>
                        <a:spcAft>
                          <a:spcPts val="0"/>
                        </a:spcAft>
                        <a:buNone/>
                      </a:pPr>
                      <a:r>
                        <a:rPr lang="en" sz="1300"/>
                        <a:t>Week 3-4</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t>Fall makeup trends featuring warm tones and bold lip colors.</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381000">
                <a:tc vMerge="1">
                  <a:txBody>
                    <a:bodyPr/>
                    <a:lstStyle/>
                    <a:p>
                      <a:endParaRPr lang="en-US"/>
                    </a:p>
                  </a:txBody>
                  <a:tcPr/>
                </a:tc>
                <a:tc>
                  <a:txBody>
                    <a:bodyPr/>
                    <a:lstStyle/>
                    <a:p>
                      <a:pPr marL="0" lvl="0" indent="0" algn="l" rtl="0">
                        <a:lnSpc>
                          <a:spcPct val="115000"/>
                        </a:lnSpc>
                        <a:spcBef>
                          <a:spcPts val="0"/>
                        </a:spcBef>
                        <a:spcAft>
                          <a:spcPts val="0"/>
                        </a:spcAft>
                        <a:buNone/>
                      </a:pPr>
                      <a:r>
                        <a:rPr lang="en" sz="1300"/>
                        <a:t>Week 5</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t>Halloween makeup tutorials and product recommendations for festive looks.</a:t>
                      </a:r>
                      <a:endParaRPr sz="1300"/>
                    </a:p>
                  </a:txBody>
                  <a:tcPr marL="38100" marR="38100" marT="25400" marB="25400" anchor="ctr">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381000">
                <a:tc rowSpan="3">
                  <a:txBody>
                    <a:bodyPr/>
                    <a:lstStyle/>
                    <a:p>
                      <a:pPr marL="0" lvl="0" indent="0" algn="ctr" rtl="0">
                        <a:lnSpc>
                          <a:spcPct val="115000"/>
                        </a:lnSpc>
                        <a:spcBef>
                          <a:spcPts val="0"/>
                        </a:spcBef>
                        <a:spcAft>
                          <a:spcPts val="0"/>
                        </a:spcAft>
                        <a:buNone/>
                      </a:pPr>
                      <a:r>
                        <a:rPr lang="en" sz="1600">
                          <a:solidFill>
                            <a:srgbClr val="121512"/>
                          </a:solidFill>
                        </a:rPr>
                        <a:t>Winter (December - February)</a:t>
                      </a:r>
                      <a:endParaRPr sz="1600">
                        <a:solidFill>
                          <a:srgbClr val="121512"/>
                        </a:solidFill>
                      </a:endParaRPr>
                    </a:p>
                  </a:txBody>
                  <a:tcPr marL="38100" marR="38100" marT="25400" marB="25400" anchor="ctr">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A4C2F4"/>
                    </a:solidFill>
                  </a:tcPr>
                </a:tc>
                <a:tc>
                  <a:txBody>
                    <a:bodyPr/>
                    <a:lstStyle/>
                    <a:p>
                      <a:pPr marL="0" lvl="0" indent="0" algn="l" rtl="0">
                        <a:lnSpc>
                          <a:spcPct val="115000"/>
                        </a:lnSpc>
                        <a:spcBef>
                          <a:spcPts val="0"/>
                        </a:spcBef>
                        <a:spcAft>
                          <a:spcPts val="0"/>
                        </a:spcAft>
                        <a:buNone/>
                      </a:pPr>
                      <a:r>
                        <a:rPr lang="en" sz="1300"/>
                        <a:t>Week 1-2</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t>Winter skincare survival guide for cold weather, focusing on hydration and protection.</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381000">
                <a:tc vMerge="1">
                  <a:txBody>
                    <a:bodyPr/>
                    <a:lstStyle/>
                    <a:p>
                      <a:endParaRPr lang="en-US"/>
                    </a:p>
                  </a:txBody>
                  <a:tcPr/>
                </a:tc>
                <a:tc>
                  <a:txBody>
                    <a:bodyPr/>
                    <a:lstStyle/>
                    <a:p>
                      <a:pPr marL="0" lvl="0" indent="0" algn="l" rtl="0">
                        <a:lnSpc>
                          <a:spcPct val="115000"/>
                        </a:lnSpc>
                        <a:spcBef>
                          <a:spcPts val="0"/>
                        </a:spcBef>
                        <a:spcAft>
                          <a:spcPts val="0"/>
                        </a:spcAft>
                        <a:buNone/>
                      </a:pPr>
                      <a:r>
                        <a:rPr lang="en" sz="1300"/>
                        <a:t>Week 3-4</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t>Holiday makeup looks and gift guides for beauty lovers.</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381000">
                <a:tc vMerge="1">
                  <a:txBody>
                    <a:bodyPr/>
                    <a:lstStyle/>
                    <a:p>
                      <a:endParaRPr lang="en-US"/>
                    </a:p>
                  </a:txBody>
                  <a:tcPr/>
                </a:tc>
                <a:tc>
                  <a:txBody>
                    <a:bodyPr/>
                    <a:lstStyle/>
                    <a:p>
                      <a:pPr marL="0" lvl="0" indent="0" algn="l" rtl="0">
                        <a:lnSpc>
                          <a:spcPct val="115000"/>
                        </a:lnSpc>
                        <a:spcBef>
                          <a:spcPts val="0"/>
                        </a:spcBef>
                        <a:spcAft>
                          <a:spcPts val="0"/>
                        </a:spcAft>
                        <a:buNone/>
                      </a:pPr>
                      <a:r>
                        <a:rPr lang="en" sz="1300"/>
                        <a:t>Week 5</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t>New Year's Eve glam tutorials and product bundles for a festive season finale</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r>
              <a:rPr lang="en"/>
              <a:t>Engagement strategy</a:t>
            </a:r>
            <a:endParaRPr/>
          </a:p>
        </p:txBody>
      </p:sp>
      <p:pic>
        <p:nvPicPr>
          <p:cNvPr id="116" name="Google Shape;116;p23"/>
          <p:cNvPicPr preferRelativeResize="0"/>
          <p:nvPr/>
        </p:nvPicPr>
        <p:blipFill>
          <a:blip r:embed="rId3">
            <a:alphaModFix/>
          </a:blip>
          <a:stretch>
            <a:fillRect/>
          </a:stretch>
        </p:blipFill>
        <p:spPr>
          <a:xfrm>
            <a:off x="1796834" y="1477101"/>
            <a:ext cx="9057127" cy="509463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0"/>
        <p:cNvGrpSpPr/>
        <p:nvPr/>
      </p:nvGrpSpPr>
      <p:grpSpPr>
        <a:xfrm>
          <a:off x="0" y="0"/>
          <a:ext cx="0" cy="0"/>
          <a:chOff x="0" y="0"/>
          <a:chExt cx="0" cy="0"/>
        </a:xfrm>
      </p:grpSpPr>
      <p:sp useBgFill="1">
        <p:nvSpPr>
          <p:cNvPr id="127" name="Rectangle 126">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Google Shape;121;p24"/>
          <p:cNvSpPr txBox="1">
            <a:spLocks noGrp="1"/>
          </p:cNvSpPr>
          <p:nvPr>
            <p:ph type="title"/>
          </p:nvPr>
        </p:nvSpPr>
        <p:spPr>
          <a:xfrm>
            <a:off x="838200" y="365125"/>
            <a:ext cx="5558489" cy="1325563"/>
          </a:xfrm>
          <a:prstGeom prst="rect">
            <a:avLst/>
          </a:prstGeom>
        </p:spPr>
        <p:txBody>
          <a:bodyPr spcFirstLastPara="1" vert="horz" lIns="91440" tIns="45720" rIns="91440" bIns="45720" rtlCol="0" anchor="ctr" anchorCtr="0">
            <a:normAutofit/>
          </a:bodyPr>
          <a:lstStyle/>
          <a:p>
            <a:pPr>
              <a:spcBef>
                <a:spcPct val="0"/>
              </a:spcBef>
            </a:pPr>
            <a:r>
              <a:rPr lang="en-US" kern="1200">
                <a:solidFill>
                  <a:schemeClr val="tx1"/>
                </a:solidFill>
                <a:latin typeface="+mj-lt"/>
                <a:ea typeface="+mj-ea"/>
                <a:cs typeface="+mj-cs"/>
              </a:rPr>
              <a:t>Influencer Partnerships</a:t>
            </a:r>
          </a:p>
        </p:txBody>
      </p:sp>
      <p:sp>
        <p:nvSpPr>
          <p:cNvPr id="129" name="Freeform: Shape 128">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2" name="Google Shape;122;p24"/>
          <p:cNvSpPr txBox="1">
            <a:spLocks noGrp="1"/>
          </p:cNvSpPr>
          <p:nvPr>
            <p:ph type="body" idx="1"/>
          </p:nvPr>
        </p:nvSpPr>
        <p:spPr>
          <a:xfrm>
            <a:off x="350982" y="1825625"/>
            <a:ext cx="6280727" cy="4667250"/>
          </a:xfrm>
          <a:prstGeom prst="rect">
            <a:avLst/>
          </a:prstGeom>
        </p:spPr>
        <p:txBody>
          <a:bodyPr spcFirstLastPara="1" vert="horz" lIns="91440" tIns="45720" rIns="91440" bIns="45720" rtlCol="0" anchorCtr="0">
            <a:normAutofit/>
          </a:bodyPr>
          <a:lstStyle/>
          <a:p>
            <a:pPr marL="0" indent="-228600">
              <a:buFont typeface="Arial" panose="020B0604020202020204" pitchFamily="34" charset="0"/>
              <a:buChar char="•"/>
            </a:pPr>
            <a:r>
              <a:rPr lang="en-US" sz="1800" dirty="0"/>
              <a:t>We want to make partnerships with influencers in next domains:</a:t>
            </a:r>
          </a:p>
          <a:p>
            <a:pPr indent="-228600">
              <a:spcBef>
                <a:spcPts val="1600"/>
              </a:spcBef>
              <a:buSzPct val="100000"/>
              <a:buFont typeface="Arial" panose="020B0604020202020204" pitchFamily="34" charset="0"/>
              <a:buChar char="•"/>
            </a:pPr>
            <a:r>
              <a:rPr lang="en-US" sz="1800" dirty="0"/>
              <a:t>Beauty care</a:t>
            </a:r>
          </a:p>
          <a:p>
            <a:pPr indent="-228600">
              <a:buSzPct val="100000"/>
              <a:buFont typeface="Arial" panose="020B0604020202020204" pitchFamily="34" charset="0"/>
              <a:buChar char="•"/>
            </a:pPr>
            <a:r>
              <a:rPr lang="en-US" sz="1800" dirty="0"/>
              <a:t>Design</a:t>
            </a:r>
          </a:p>
          <a:p>
            <a:pPr indent="-228600">
              <a:buSzPct val="100000"/>
              <a:buFont typeface="Arial" panose="020B0604020202020204" pitchFamily="34" charset="0"/>
              <a:buChar char="•"/>
            </a:pPr>
            <a:r>
              <a:rPr lang="en-US" sz="1800" dirty="0"/>
              <a:t>Family</a:t>
            </a:r>
          </a:p>
          <a:p>
            <a:pPr indent="-228600">
              <a:buSzPct val="100000"/>
              <a:buFont typeface="Arial" panose="020B0604020202020204" pitchFamily="34" charset="0"/>
              <a:buChar char="•"/>
            </a:pPr>
            <a:r>
              <a:rPr lang="en-US" sz="1800" dirty="0"/>
              <a:t>Food</a:t>
            </a:r>
          </a:p>
          <a:p>
            <a:pPr indent="-228600">
              <a:buSzPct val="100000"/>
              <a:buFont typeface="Arial" panose="020B0604020202020204" pitchFamily="34" charset="0"/>
              <a:buChar char="•"/>
            </a:pPr>
            <a:r>
              <a:rPr lang="en-US" sz="1800" dirty="0"/>
              <a:t>Art and show business</a:t>
            </a:r>
          </a:p>
          <a:p>
            <a:pPr indent="-228600">
              <a:buSzPct val="100000"/>
              <a:buFont typeface="Arial" panose="020B0604020202020204" pitchFamily="34" charset="0"/>
              <a:buChar char="•"/>
            </a:pPr>
            <a:r>
              <a:rPr lang="en-US" sz="1800" dirty="0"/>
              <a:t>Entertainment</a:t>
            </a:r>
          </a:p>
          <a:p>
            <a:pPr indent="-228600">
              <a:buSzPct val="100000"/>
              <a:buFont typeface="Arial" panose="020B0604020202020204" pitchFamily="34" charset="0"/>
              <a:buChar char="•"/>
            </a:pPr>
            <a:r>
              <a:rPr lang="en-US" sz="1800" dirty="0"/>
              <a:t>Fashion and style</a:t>
            </a:r>
          </a:p>
          <a:p>
            <a:pPr indent="-228600">
              <a:buSzPct val="100000"/>
              <a:buFont typeface="Arial" panose="020B0604020202020204" pitchFamily="34" charset="0"/>
              <a:buChar char="•"/>
            </a:pPr>
            <a:r>
              <a:rPr lang="en-US" sz="1800" dirty="0"/>
              <a:t>Sports and fitness</a:t>
            </a:r>
          </a:p>
          <a:p>
            <a:pPr marL="0" indent="-228600">
              <a:spcBef>
                <a:spcPts val="1600"/>
              </a:spcBef>
              <a:buFont typeface="Arial" panose="020B0604020202020204" pitchFamily="34" charset="0"/>
              <a:buChar char="•"/>
            </a:pPr>
            <a:endParaRPr lang="en-US" sz="1800" dirty="0"/>
          </a:p>
          <a:p>
            <a:pPr marL="0" indent="-228600">
              <a:spcBef>
                <a:spcPts val="1600"/>
              </a:spcBef>
              <a:buFont typeface="Arial" panose="020B0604020202020204" pitchFamily="34" charset="0"/>
              <a:buChar char="•"/>
            </a:pPr>
            <a:r>
              <a:rPr lang="en-US" sz="1800" dirty="0"/>
              <a:t>Preferable number of followers should be starting from 20K.</a:t>
            </a:r>
          </a:p>
          <a:p>
            <a:pPr marL="0" indent="-228600">
              <a:spcBef>
                <a:spcPts val="1600"/>
              </a:spcBef>
              <a:buFont typeface="Arial" panose="020B0604020202020204" pitchFamily="34" charset="0"/>
              <a:buChar char="•"/>
            </a:pPr>
            <a:r>
              <a:rPr lang="en-US" sz="1800" dirty="0"/>
              <a:t>All influencers must have good reputation.</a:t>
            </a:r>
          </a:p>
          <a:p>
            <a:pPr marL="0" indent="-228600">
              <a:spcBef>
                <a:spcPts val="1600"/>
              </a:spcBef>
              <a:spcAft>
                <a:spcPts val="1600"/>
              </a:spcAft>
              <a:buFont typeface="Arial" panose="020B0604020202020204" pitchFamily="34" charset="0"/>
              <a:buChar char="•"/>
            </a:pPr>
            <a:endParaRPr lang="en-US" sz="1800" dirty="0"/>
          </a:p>
        </p:txBody>
      </p:sp>
      <p:sp>
        <p:nvSpPr>
          <p:cNvPr id="131" name="Oval 130">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Block Arc 132">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Freeform: Shape 134">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37" name="Straight Connector 136">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39" name="Freeform: Shape 138">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41" name="Arc 140">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3" name="Freeform: Shape 142">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5"/>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r>
              <a:rPr lang="en"/>
              <a:t>Analytics tools for TikTok. </a:t>
            </a:r>
            <a:r>
              <a:rPr lang="en" b="1"/>
              <a:t>Sprout social</a:t>
            </a:r>
            <a:r>
              <a:rPr lang="en"/>
              <a:t>.</a:t>
            </a:r>
            <a:endParaRPr/>
          </a:p>
        </p:txBody>
      </p:sp>
      <p:sp>
        <p:nvSpPr>
          <p:cNvPr id="128" name="Google Shape;128;p25"/>
          <p:cNvSpPr txBox="1">
            <a:spLocks noGrp="1"/>
          </p:cNvSpPr>
          <p:nvPr>
            <p:ph type="body" idx="1"/>
          </p:nvPr>
        </p:nvSpPr>
        <p:spPr>
          <a:xfrm>
            <a:off x="415600" y="1536633"/>
            <a:ext cx="5680400" cy="4555200"/>
          </a:xfrm>
          <a:prstGeom prst="rect">
            <a:avLst/>
          </a:prstGeom>
        </p:spPr>
        <p:txBody>
          <a:bodyPr spcFirstLastPara="1" vert="horz" wrap="square" lIns="121900" tIns="121900" rIns="121900" bIns="121900" rtlCol="0" anchor="t" anchorCtr="0">
            <a:normAutofit fontScale="70000" lnSpcReduction="20000"/>
          </a:bodyPr>
          <a:lstStyle/>
          <a:p>
            <a:pPr marL="0" indent="0" algn="just">
              <a:buNone/>
            </a:pPr>
            <a:r>
              <a:rPr lang="en"/>
              <a:t>Sprout Social is an all-in-one social media management platform that offers a number of features — TikTok analytics being just one. Sprout Social can be used to create a birds-eye-view of your entire social media plan.</a:t>
            </a:r>
            <a:endParaRPr/>
          </a:p>
          <a:p>
            <a:pPr marL="0" indent="0" algn="just">
              <a:spcBef>
                <a:spcPts val="1600"/>
              </a:spcBef>
              <a:buNone/>
            </a:pPr>
            <a:r>
              <a:rPr lang="en"/>
              <a:t>Key features:</a:t>
            </a:r>
            <a:endParaRPr/>
          </a:p>
          <a:p>
            <a:pPr indent="-411470" algn="just">
              <a:spcBef>
                <a:spcPts val="1600"/>
              </a:spcBef>
              <a:buSzPct val="100000"/>
            </a:pPr>
            <a:r>
              <a:rPr lang="en"/>
              <a:t>Build custom reports so you’re including the exact metrics and data that are important to your business.</a:t>
            </a:r>
            <a:endParaRPr/>
          </a:p>
          <a:p>
            <a:pPr indent="-411470" algn="just">
              <a:buSzPct val="100000"/>
            </a:pPr>
            <a:r>
              <a:rPr lang="en"/>
              <a:t>Separate paid and organic analytics to seamlessly include in reports.</a:t>
            </a:r>
            <a:endParaRPr/>
          </a:p>
          <a:p>
            <a:pPr indent="-411470" algn="just">
              <a:buSzPct val="100000"/>
            </a:pPr>
            <a:r>
              <a:rPr lang="en"/>
              <a:t>View your results in different graphs so you can easily see what the numbers mean.</a:t>
            </a:r>
            <a:endParaRPr/>
          </a:p>
          <a:p>
            <a:pPr indent="-411470" algn="just">
              <a:buSzPct val="100000"/>
            </a:pPr>
            <a:r>
              <a:rPr lang="en"/>
              <a:t>Access your analytics overview, audience demographics and engagement data from your TikTok.</a:t>
            </a:r>
            <a:endParaRPr/>
          </a:p>
        </p:txBody>
      </p:sp>
      <p:pic>
        <p:nvPicPr>
          <p:cNvPr id="129" name="Google Shape;129;p25"/>
          <p:cNvPicPr preferRelativeResize="0"/>
          <p:nvPr/>
        </p:nvPicPr>
        <p:blipFill>
          <a:blip r:embed="rId3">
            <a:alphaModFix/>
          </a:blip>
          <a:stretch>
            <a:fillRect/>
          </a:stretch>
        </p:blipFill>
        <p:spPr>
          <a:xfrm>
            <a:off x="6502401" y="1688567"/>
            <a:ext cx="5689601" cy="354665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5B6C846-5578-565A-67FC-887BFA3829ED}"/>
              </a:ext>
            </a:extLst>
          </p:cNvPr>
          <p:cNvSpPr>
            <a:spLocks noGrp="1"/>
          </p:cNvSpPr>
          <p:nvPr>
            <p:ph type="title"/>
          </p:nvPr>
        </p:nvSpPr>
        <p:spPr>
          <a:xfrm>
            <a:off x="838200" y="365125"/>
            <a:ext cx="10515600" cy="1325563"/>
          </a:xfrm>
        </p:spPr>
        <p:txBody>
          <a:bodyPr>
            <a:normAutofit/>
          </a:bodyPr>
          <a:lstStyle/>
          <a:p>
            <a:r>
              <a:rPr lang="lv-LV" dirty="0"/>
              <a:t>Strategy</a:t>
            </a:r>
            <a:endParaRPr lang="en-US" dirty="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A6591EA-9AF3-EF78-5BAA-83EE16467C81}"/>
              </a:ext>
            </a:extLst>
          </p:cNvPr>
          <p:cNvSpPr>
            <a:spLocks noGrp="1"/>
          </p:cNvSpPr>
          <p:nvPr>
            <p:ph idx="1"/>
          </p:nvPr>
        </p:nvSpPr>
        <p:spPr>
          <a:xfrm>
            <a:off x="838200" y="1825625"/>
            <a:ext cx="10515600" cy="4351338"/>
          </a:xfrm>
        </p:spPr>
        <p:txBody>
          <a:bodyPr>
            <a:normAutofit/>
          </a:bodyPr>
          <a:lstStyle/>
          <a:p>
            <a:endParaRPr lang="en-US"/>
          </a:p>
        </p:txBody>
      </p:sp>
    </p:spTree>
    <p:extLst>
      <p:ext uri="{BB962C8B-B14F-4D97-AF65-F5344CB8AC3E}">
        <p14:creationId xmlns:p14="http://schemas.microsoft.com/office/powerpoint/2010/main" val="40000183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6"/>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pPr>
              <a:buClr>
                <a:schemeClr val="dk1"/>
              </a:buClr>
              <a:buSzPct val="39285"/>
            </a:pPr>
            <a:r>
              <a:rPr lang="en"/>
              <a:t>Analytics tools for TikTok. </a:t>
            </a:r>
            <a:r>
              <a:rPr lang="en" b="1"/>
              <a:t>Socialinsider</a:t>
            </a:r>
            <a:r>
              <a:rPr lang="en"/>
              <a:t>.</a:t>
            </a:r>
            <a:endParaRPr/>
          </a:p>
          <a:p>
            <a:endParaRPr/>
          </a:p>
        </p:txBody>
      </p:sp>
      <p:sp>
        <p:nvSpPr>
          <p:cNvPr id="135" name="Google Shape;135;p26"/>
          <p:cNvSpPr txBox="1">
            <a:spLocks noGrp="1"/>
          </p:cNvSpPr>
          <p:nvPr>
            <p:ph type="body" idx="1"/>
          </p:nvPr>
        </p:nvSpPr>
        <p:spPr>
          <a:xfrm>
            <a:off x="415600" y="1536633"/>
            <a:ext cx="5680400" cy="4555200"/>
          </a:xfrm>
          <a:prstGeom prst="rect">
            <a:avLst/>
          </a:prstGeom>
        </p:spPr>
        <p:txBody>
          <a:bodyPr spcFirstLastPara="1" vert="horz" wrap="square" lIns="121900" tIns="121900" rIns="121900" bIns="121900" rtlCol="0" anchor="t" anchorCtr="0">
            <a:normAutofit fontScale="70000" lnSpcReduction="20000"/>
          </a:bodyPr>
          <a:lstStyle/>
          <a:p>
            <a:pPr marL="0" indent="0" algn="just">
              <a:buNone/>
            </a:pPr>
            <a:r>
              <a:rPr lang="en"/>
              <a:t>Socialinsider is another social media management tool that offers several different features—TikTok analytics being one of them. Socialinsider enables its users to monitor metrics like views, engagement, follower growth and more, while also giving them access to information like historical content trends and top-performing content.</a:t>
            </a:r>
            <a:endParaRPr/>
          </a:p>
          <a:p>
            <a:pPr marL="0" indent="0">
              <a:spcBef>
                <a:spcPts val="1600"/>
              </a:spcBef>
              <a:buNone/>
            </a:pPr>
            <a:r>
              <a:rPr lang="en"/>
              <a:t>Key features:</a:t>
            </a:r>
            <a:endParaRPr/>
          </a:p>
          <a:p>
            <a:pPr indent="-411470" algn="just">
              <a:spcBef>
                <a:spcPts val="1600"/>
              </a:spcBef>
              <a:buSzPct val="100000"/>
            </a:pPr>
            <a:r>
              <a:rPr lang="en"/>
              <a:t>Compare your TikTok metrics over time by viewing historical data to find trends within your own content.</a:t>
            </a:r>
            <a:endParaRPr/>
          </a:p>
          <a:p>
            <a:pPr indent="-411470" algn="just">
              <a:buSzPct val="100000"/>
            </a:pPr>
            <a:r>
              <a:rPr lang="en"/>
              <a:t>Discover your most popular categories of content so you can easily create more that resonates with your audience.</a:t>
            </a:r>
            <a:endParaRPr/>
          </a:p>
          <a:p>
            <a:pPr indent="-411470" algn="just">
              <a:buSzPct val="100000"/>
            </a:pPr>
            <a:r>
              <a:rPr lang="en"/>
              <a:t>View charts and graphs with your TikTok metrics to interpret their meanings.</a:t>
            </a:r>
            <a:endParaRPr/>
          </a:p>
        </p:txBody>
      </p:sp>
      <p:pic>
        <p:nvPicPr>
          <p:cNvPr id="136" name="Google Shape;136;p26"/>
          <p:cNvPicPr preferRelativeResize="0"/>
          <p:nvPr/>
        </p:nvPicPr>
        <p:blipFill>
          <a:blip r:embed="rId3">
            <a:alphaModFix/>
          </a:blip>
          <a:stretch>
            <a:fillRect/>
          </a:stretch>
        </p:blipFill>
        <p:spPr>
          <a:xfrm>
            <a:off x="6586234" y="1536633"/>
            <a:ext cx="4914900" cy="4140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7"/>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pPr>
              <a:buClr>
                <a:schemeClr val="dk1"/>
              </a:buClr>
              <a:buSzPct val="39285"/>
            </a:pPr>
            <a:r>
              <a:rPr lang="en"/>
              <a:t>Analytics tools for TikTok. </a:t>
            </a:r>
            <a:r>
              <a:rPr lang="en" b="1"/>
              <a:t>Keyhole</a:t>
            </a:r>
            <a:r>
              <a:rPr lang="en"/>
              <a:t>.</a:t>
            </a:r>
            <a:endParaRPr/>
          </a:p>
          <a:p>
            <a:endParaRPr/>
          </a:p>
        </p:txBody>
      </p:sp>
      <p:sp>
        <p:nvSpPr>
          <p:cNvPr id="142" name="Google Shape;142;p27"/>
          <p:cNvSpPr txBox="1">
            <a:spLocks noGrp="1"/>
          </p:cNvSpPr>
          <p:nvPr>
            <p:ph type="body" idx="1"/>
          </p:nvPr>
        </p:nvSpPr>
        <p:spPr>
          <a:xfrm>
            <a:off x="415600" y="1536633"/>
            <a:ext cx="5680400" cy="4555200"/>
          </a:xfrm>
          <a:prstGeom prst="rect">
            <a:avLst/>
          </a:prstGeom>
        </p:spPr>
        <p:txBody>
          <a:bodyPr spcFirstLastPara="1" vert="horz" wrap="square" lIns="121900" tIns="121900" rIns="121900" bIns="121900" rtlCol="0" anchor="t" anchorCtr="0">
            <a:normAutofit fontScale="70000" lnSpcReduction="20000"/>
          </a:bodyPr>
          <a:lstStyle/>
          <a:p>
            <a:pPr marL="0" indent="0" algn="just">
              <a:buNone/>
            </a:pPr>
            <a:r>
              <a:rPr lang="en"/>
              <a:t>Keyhole is another comprehensive tool that is solely dedicated to social media analytics and helping brands monitor their online performance. While brands can access publishing and scheduling tools, most features include social listening, historical trend tracking, influencer tracking and the like.</a:t>
            </a:r>
            <a:endParaRPr/>
          </a:p>
          <a:p>
            <a:pPr marL="0" indent="0">
              <a:spcBef>
                <a:spcPts val="1600"/>
              </a:spcBef>
              <a:buNone/>
            </a:pPr>
            <a:r>
              <a:rPr lang="en"/>
              <a:t>Key features:</a:t>
            </a:r>
            <a:endParaRPr/>
          </a:p>
          <a:p>
            <a:pPr indent="-422899" algn="just">
              <a:spcBef>
                <a:spcPts val="1600"/>
              </a:spcBef>
              <a:buSzPct val="100000"/>
            </a:pPr>
            <a:r>
              <a:rPr lang="en"/>
              <a:t>Measure your accounts over time to get accurate historical data and trend analysis.</a:t>
            </a:r>
            <a:endParaRPr/>
          </a:p>
          <a:p>
            <a:pPr indent="-422899" algn="just">
              <a:buSzPct val="100000"/>
            </a:pPr>
            <a:r>
              <a:rPr lang="en"/>
              <a:t>Find optimal posting times to further improve your overall reach and presence.</a:t>
            </a:r>
            <a:endParaRPr/>
          </a:p>
          <a:p>
            <a:pPr indent="-422899" algn="just">
              <a:buSzPct val="100000"/>
            </a:pPr>
            <a:r>
              <a:rPr lang="en"/>
              <a:t>Get deeper insights into your audience and what they want to see from you.</a:t>
            </a:r>
            <a:endParaRPr/>
          </a:p>
        </p:txBody>
      </p:sp>
      <p:pic>
        <p:nvPicPr>
          <p:cNvPr id="143" name="Google Shape;143;p27"/>
          <p:cNvPicPr preferRelativeResize="0"/>
          <p:nvPr/>
        </p:nvPicPr>
        <p:blipFill>
          <a:blip r:embed="rId3">
            <a:alphaModFix/>
          </a:blip>
          <a:stretch>
            <a:fillRect/>
          </a:stretch>
        </p:blipFill>
        <p:spPr>
          <a:xfrm>
            <a:off x="6291633" y="1605500"/>
            <a:ext cx="5689600" cy="302361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pPr>
              <a:buClr>
                <a:schemeClr val="dk1"/>
              </a:buClr>
              <a:buSzPct val="39285"/>
            </a:pPr>
            <a:r>
              <a:rPr lang="en"/>
              <a:t>Analytics tools for Instagram. </a:t>
            </a:r>
            <a:r>
              <a:rPr lang="en" b="1"/>
              <a:t>SocialBook</a:t>
            </a:r>
            <a:r>
              <a:rPr lang="en"/>
              <a:t>.</a:t>
            </a:r>
            <a:endParaRPr/>
          </a:p>
        </p:txBody>
      </p:sp>
      <p:sp>
        <p:nvSpPr>
          <p:cNvPr id="149" name="Google Shape;149;p28"/>
          <p:cNvSpPr txBox="1">
            <a:spLocks noGrp="1"/>
          </p:cNvSpPr>
          <p:nvPr>
            <p:ph type="body" idx="1"/>
          </p:nvPr>
        </p:nvSpPr>
        <p:spPr>
          <a:xfrm>
            <a:off x="415600" y="1536633"/>
            <a:ext cx="5680400" cy="4555200"/>
          </a:xfrm>
          <a:prstGeom prst="rect">
            <a:avLst/>
          </a:prstGeom>
        </p:spPr>
        <p:txBody>
          <a:bodyPr spcFirstLastPara="1" vert="horz" wrap="square" lIns="121900" tIns="121900" rIns="121900" bIns="121900" rtlCol="0" anchor="t" anchorCtr="0">
            <a:normAutofit fontScale="70000" lnSpcReduction="20000"/>
          </a:bodyPr>
          <a:lstStyle/>
          <a:p>
            <a:pPr marL="0" indent="0" algn="just">
              <a:buNone/>
            </a:pPr>
            <a:r>
              <a:rPr lang="en"/>
              <a:t>SocialBook is an Instagram analytics tool that helps brands and influencers boost their social media outreach and grow their business. SocialBook helps brands save time in searching for, contacting, and collaborating with influencers.</a:t>
            </a:r>
            <a:endParaRPr/>
          </a:p>
          <a:p>
            <a:pPr marL="0" indent="0">
              <a:spcBef>
                <a:spcPts val="1600"/>
              </a:spcBef>
              <a:buNone/>
            </a:pPr>
            <a:r>
              <a:rPr lang="en"/>
              <a:t>SocialBook best features</a:t>
            </a:r>
            <a:endParaRPr/>
          </a:p>
          <a:p>
            <a:pPr indent="-411470" algn="just">
              <a:spcBef>
                <a:spcPts val="1600"/>
              </a:spcBef>
              <a:buSzPct val="100000"/>
            </a:pPr>
            <a:r>
              <a:rPr lang="en"/>
              <a:t>Manage influencer relationships by adding notes to profiles and get a clear picture of collaboration</a:t>
            </a:r>
            <a:endParaRPr/>
          </a:p>
          <a:p>
            <a:pPr indent="-411470" algn="just">
              <a:buSzPct val="100000"/>
            </a:pPr>
            <a:r>
              <a:rPr lang="en"/>
              <a:t>Integration features let you send bulk emails to all the influencers in your list in one go</a:t>
            </a:r>
            <a:endParaRPr/>
          </a:p>
          <a:p>
            <a:pPr indent="-411470" algn="just">
              <a:buSzPct val="100000"/>
            </a:pPr>
            <a:r>
              <a:rPr lang="en"/>
              <a:t>Evaluate each influencer’s performance and revenue by tracking their unique coupon codes</a:t>
            </a:r>
            <a:endParaRPr/>
          </a:p>
          <a:p>
            <a:pPr indent="-411470" algn="just">
              <a:buSzPct val="100000"/>
            </a:pPr>
            <a:r>
              <a:rPr lang="en"/>
              <a:t>Track marketing KPIs using the account analytics dashboard and get insights on campaign costs</a:t>
            </a:r>
            <a:endParaRPr/>
          </a:p>
        </p:txBody>
      </p:sp>
      <p:pic>
        <p:nvPicPr>
          <p:cNvPr id="150" name="Google Shape;150;p28"/>
          <p:cNvPicPr preferRelativeResize="0"/>
          <p:nvPr/>
        </p:nvPicPr>
        <p:blipFill>
          <a:blip r:embed="rId3">
            <a:alphaModFix/>
          </a:blip>
          <a:stretch>
            <a:fillRect/>
          </a:stretch>
        </p:blipFill>
        <p:spPr>
          <a:xfrm>
            <a:off x="6299200" y="1560167"/>
            <a:ext cx="5689600" cy="341226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9"/>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pPr>
              <a:buClr>
                <a:schemeClr val="dk1"/>
              </a:buClr>
              <a:buSzPct val="39285"/>
            </a:pPr>
            <a:r>
              <a:rPr lang="en"/>
              <a:t>Analytics tools for Facebook. </a:t>
            </a:r>
            <a:r>
              <a:rPr lang="en" b="1"/>
              <a:t>Quintly</a:t>
            </a:r>
            <a:r>
              <a:rPr lang="en"/>
              <a:t>.</a:t>
            </a:r>
            <a:endParaRPr/>
          </a:p>
          <a:p>
            <a:endParaRPr/>
          </a:p>
        </p:txBody>
      </p:sp>
      <p:sp>
        <p:nvSpPr>
          <p:cNvPr id="156" name="Google Shape;156;p29"/>
          <p:cNvSpPr txBox="1">
            <a:spLocks noGrp="1"/>
          </p:cNvSpPr>
          <p:nvPr>
            <p:ph type="body" idx="1"/>
          </p:nvPr>
        </p:nvSpPr>
        <p:spPr>
          <a:xfrm>
            <a:off x="703000" y="1514000"/>
            <a:ext cx="7062000" cy="4555200"/>
          </a:xfrm>
          <a:prstGeom prst="rect">
            <a:avLst/>
          </a:prstGeom>
        </p:spPr>
        <p:txBody>
          <a:bodyPr spcFirstLastPara="1" vert="horz" wrap="square" lIns="121900" tIns="121900" rIns="121900" bIns="121900" rtlCol="0" anchor="t" anchorCtr="0">
            <a:normAutofit fontScale="62500" lnSpcReduction="20000"/>
          </a:bodyPr>
          <a:lstStyle/>
          <a:p>
            <a:pPr marL="0" indent="0" algn="just">
              <a:buNone/>
            </a:pPr>
            <a:r>
              <a:rPr lang="en"/>
              <a:t>Quintly is a social media analytics tool that allows you to see detailed analytics for all of your Facebook ads. This includes campaign information, ad performance, and audience insights. </a:t>
            </a:r>
            <a:endParaRPr/>
          </a:p>
          <a:p>
            <a:pPr marL="0" indent="0" algn="just">
              <a:spcBef>
                <a:spcPts val="1600"/>
              </a:spcBef>
              <a:buNone/>
            </a:pPr>
            <a:r>
              <a:rPr lang="en"/>
              <a:t>With the help of this powerful software Facebook ads platform, you’ll be equipped with all the tools you need to track and analyse the Facebook KPIs that matter to your business. For instance, you can analyse how many new fans you gain, where they come from, their age and gender, etc. The platform also tracks what type of content resonates with your audience the most by tracking comments, shares, and likes. </a:t>
            </a:r>
            <a:endParaRPr/>
          </a:p>
          <a:p>
            <a:pPr marL="0" indent="0" algn="just">
              <a:spcBef>
                <a:spcPts val="1600"/>
              </a:spcBef>
              <a:buNone/>
            </a:pPr>
            <a:r>
              <a:rPr lang="en"/>
              <a:t>Another great thing is that you’ll be able to integrate paid data into your overall marketing analyses and combine it with organic data to improve your overall strategy.  </a:t>
            </a:r>
            <a:endParaRPr/>
          </a:p>
          <a:p>
            <a:pPr marL="0" indent="0">
              <a:spcBef>
                <a:spcPts val="1600"/>
              </a:spcBef>
              <a:buNone/>
            </a:pPr>
            <a:r>
              <a:rPr lang="en"/>
              <a:t>Key features:</a:t>
            </a:r>
            <a:endParaRPr/>
          </a:p>
          <a:p>
            <a:pPr indent="-388610" algn="just">
              <a:spcBef>
                <a:spcPts val="1600"/>
              </a:spcBef>
              <a:buSzPct val="100000"/>
            </a:pPr>
            <a:r>
              <a:rPr lang="en"/>
              <a:t>Choose from 350+ metrics to set up meaningful analyses.</a:t>
            </a:r>
            <a:endParaRPr/>
          </a:p>
          <a:p>
            <a:pPr indent="-388610" algn="just">
              <a:buSzPct val="100000"/>
            </a:pPr>
            <a:r>
              <a:rPr lang="en"/>
              <a:t>Draw valuable conclusions from competitive analysis and stay on top of what other players do.</a:t>
            </a:r>
            <a:endParaRPr/>
          </a:p>
          <a:p>
            <a:pPr indent="-388610" algn="just">
              <a:buSzPct val="100000"/>
            </a:pPr>
            <a:r>
              <a:rPr lang="en"/>
              <a:t>Convert your analysis into recurring, automated reports.</a:t>
            </a:r>
            <a:endParaRPr/>
          </a:p>
          <a:p>
            <a:pPr indent="-388610" algn="just">
              <a:buSzPct val="100000"/>
            </a:pPr>
            <a:endParaRPr/>
          </a:p>
        </p:txBody>
      </p:sp>
      <p:pic>
        <p:nvPicPr>
          <p:cNvPr id="157" name="Google Shape;157;p29"/>
          <p:cNvPicPr preferRelativeResize="0"/>
          <p:nvPr/>
        </p:nvPicPr>
        <p:blipFill>
          <a:blip r:embed="rId3">
            <a:alphaModFix/>
          </a:blip>
          <a:stretch>
            <a:fillRect/>
          </a:stretch>
        </p:blipFill>
        <p:spPr>
          <a:xfrm>
            <a:off x="7765000" y="1627934"/>
            <a:ext cx="4418032" cy="144193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0"/>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pPr>
              <a:buClr>
                <a:schemeClr val="dk1"/>
              </a:buClr>
              <a:buSzPct val="39285"/>
            </a:pPr>
            <a:r>
              <a:rPr lang="en" dirty="0"/>
              <a:t>Analytics tools for TikTok. </a:t>
            </a:r>
            <a:r>
              <a:rPr lang="en" b="1" dirty="0"/>
              <a:t>YouTube Analytics Studio</a:t>
            </a:r>
            <a:r>
              <a:rPr lang="en" dirty="0"/>
              <a:t>.</a:t>
            </a:r>
            <a:endParaRPr dirty="0"/>
          </a:p>
        </p:txBody>
      </p:sp>
      <p:sp>
        <p:nvSpPr>
          <p:cNvPr id="163" name="Google Shape;163;p30"/>
          <p:cNvSpPr txBox="1">
            <a:spLocks noGrp="1"/>
          </p:cNvSpPr>
          <p:nvPr>
            <p:ph type="body" idx="1"/>
          </p:nvPr>
        </p:nvSpPr>
        <p:spPr>
          <a:xfrm>
            <a:off x="415600" y="1536633"/>
            <a:ext cx="5680400" cy="4555200"/>
          </a:xfrm>
          <a:prstGeom prst="rect">
            <a:avLst/>
          </a:prstGeom>
        </p:spPr>
        <p:txBody>
          <a:bodyPr spcFirstLastPara="1" vert="horz" wrap="square" lIns="121900" tIns="121900" rIns="121900" bIns="121900" rtlCol="0" anchor="t" anchorCtr="0">
            <a:normAutofit fontScale="77500" lnSpcReduction="20000"/>
          </a:bodyPr>
          <a:lstStyle/>
          <a:p>
            <a:pPr marL="0" indent="0" algn="just">
              <a:buNone/>
            </a:pPr>
            <a:r>
              <a:rPr lang="en"/>
              <a:t>The best place to start with YouTube analytics tools has to be the platform’s native insights studio. Available to all channels and creators, this in-built analytics platform gives you a helpful insight into your channel and content’s performance. </a:t>
            </a:r>
            <a:endParaRPr/>
          </a:p>
          <a:p>
            <a:pPr marL="0" indent="0" algn="just">
              <a:spcBef>
                <a:spcPts val="1600"/>
              </a:spcBef>
              <a:buNone/>
            </a:pPr>
            <a:r>
              <a:rPr lang="en"/>
              <a:t>Use the Overview tab to grab a speedy summary of your account’s performance at a glance before diving deeper into channel-specific and video-specific metrics. </a:t>
            </a:r>
            <a:endParaRPr/>
          </a:p>
          <a:p>
            <a:pPr marL="0" indent="0" algn="just">
              <a:spcBef>
                <a:spcPts val="1600"/>
              </a:spcBef>
              <a:spcAft>
                <a:spcPts val="1600"/>
              </a:spcAft>
              <a:buNone/>
            </a:pPr>
            <a:r>
              <a:rPr lang="en"/>
              <a:t>If you’re experimenting with YouTube for the first time, this is a beginner-friendly tool you should use to track your content performance and your account’s analytics.</a:t>
            </a:r>
            <a:endParaRPr/>
          </a:p>
        </p:txBody>
      </p:sp>
      <p:pic>
        <p:nvPicPr>
          <p:cNvPr id="164" name="Google Shape;164;p30"/>
          <p:cNvPicPr preferRelativeResize="0"/>
          <p:nvPr/>
        </p:nvPicPr>
        <p:blipFill>
          <a:blip r:embed="rId3">
            <a:alphaModFix/>
          </a:blip>
          <a:stretch>
            <a:fillRect/>
          </a:stretch>
        </p:blipFill>
        <p:spPr>
          <a:xfrm>
            <a:off x="6299200" y="1560168"/>
            <a:ext cx="5689600" cy="30396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74D3E2-6C52-934B-86A8-545E315F021E}"/>
              </a:ext>
            </a:extLst>
          </p:cNvPr>
          <p:cNvSpPr>
            <a:spLocks noGrp="1"/>
          </p:cNvSpPr>
          <p:nvPr>
            <p:ph type="title"/>
          </p:nvPr>
        </p:nvSpPr>
        <p:spPr>
          <a:xfrm>
            <a:off x="970908" y="1220919"/>
            <a:ext cx="5425781" cy="2387600"/>
          </a:xfrm>
        </p:spPr>
        <p:txBody>
          <a:bodyPr vert="horz" lIns="91440" tIns="45720" rIns="91440" bIns="45720" rtlCol="0" anchor="b">
            <a:normAutofit/>
          </a:bodyPr>
          <a:lstStyle/>
          <a:p>
            <a:r>
              <a:rPr lang="en-US" sz="6000" kern="1200">
                <a:solidFill>
                  <a:schemeClr val="tx1"/>
                </a:solidFill>
                <a:latin typeface="+mj-lt"/>
                <a:ea typeface="+mj-ea"/>
                <a:cs typeface="+mj-cs"/>
              </a:rPr>
              <a:t>5. Content Marketing</a:t>
            </a:r>
          </a:p>
        </p:txBody>
      </p:sp>
      <p:sp>
        <p:nvSpPr>
          <p:cNvPr id="28" name="Freeform: Shape 27">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Oval 29">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Block Arc 31">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Freeform: Shape 33">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36" name="Straight Connector 35">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8" name="Freeform: Shape 37">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40" name="Arc 39">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4054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6A6E1-4B92-0854-2ECA-929207A4A98A}"/>
              </a:ext>
            </a:extLst>
          </p:cNvPr>
          <p:cNvSpPr>
            <a:spLocks noGrp="1"/>
          </p:cNvSpPr>
          <p:nvPr>
            <p:ph type="title"/>
          </p:nvPr>
        </p:nvSpPr>
        <p:spPr>
          <a:xfrm>
            <a:off x="838200" y="365126"/>
            <a:ext cx="10515600" cy="315912"/>
          </a:xfrm>
        </p:spPr>
        <p:txBody>
          <a:bodyPr>
            <a:noAutofit/>
          </a:bodyPr>
          <a:lstStyle/>
          <a:p>
            <a:pPr algn="ctr"/>
            <a:r>
              <a:rPr lang="en-US" sz="4000" dirty="0"/>
              <a:t>Content</a:t>
            </a:r>
            <a:r>
              <a:rPr lang="en-US" sz="1800" dirty="0">
                <a:latin typeface="Arial" panose="020B0604020202020204" pitchFamily="34" charset="0"/>
                <a:cs typeface="Arial" panose="020B0604020202020204" pitchFamily="34" charset="0"/>
              </a:rPr>
              <a:t> </a:t>
            </a:r>
            <a:r>
              <a:rPr lang="en-US" sz="4000" dirty="0"/>
              <a:t>strategy</a:t>
            </a:r>
            <a:endParaRPr lang="lv-LV" sz="4000" dirty="0"/>
          </a:p>
        </p:txBody>
      </p:sp>
      <p:sp>
        <p:nvSpPr>
          <p:cNvPr id="7" name="TextBox 6">
            <a:extLst>
              <a:ext uri="{FF2B5EF4-FFF2-40B4-BE49-F238E27FC236}">
                <a16:creationId xmlns:a16="http://schemas.microsoft.com/office/drawing/2014/main" id="{A350B310-ACA9-8090-A8EC-D609A7B9FA22}"/>
              </a:ext>
            </a:extLst>
          </p:cNvPr>
          <p:cNvSpPr txBox="1"/>
          <p:nvPr/>
        </p:nvSpPr>
        <p:spPr>
          <a:xfrm>
            <a:off x="838200" y="964309"/>
            <a:ext cx="6094990" cy="369332"/>
          </a:xfrm>
          <a:prstGeom prst="rect">
            <a:avLst/>
          </a:prstGeom>
          <a:noFill/>
        </p:spPr>
        <p:txBody>
          <a:bodyPr wrap="square">
            <a:spAutoFit/>
          </a:bodyPr>
          <a:lstStyle/>
          <a:p>
            <a:r>
              <a:rPr lang="lv-LV"/>
              <a:t>Content </a:t>
            </a:r>
            <a:r>
              <a:rPr lang="en-US"/>
              <a:t>i</a:t>
            </a:r>
            <a:r>
              <a:rPr lang="lv-LV"/>
              <a:t>deas and </a:t>
            </a:r>
            <a:r>
              <a:rPr lang="en-US"/>
              <a:t>t</a:t>
            </a:r>
            <a:r>
              <a:rPr lang="lv-LV"/>
              <a:t>ypes</a:t>
            </a:r>
            <a:endParaRPr lang="lv-LV" dirty="0"/>
          </a:p>
        </p:txBody>
      </p:sp>
      <p:sp>
        <p:nvSpPr>
          <p:cNvPr id="10" name="Rectangle 9">
            <a:extLst>
              <a:ext uri="{FF2B5EF4-FFF2-40B4-BE49-F238E27FC236}">
                <a16:creationId xmlns:a16="http://schemas.microsoft.com/office/drawing/2014/main" id="{2FE4F4E0-36DE-DEF9-5AB8-F4EE7C0E0690}"/>
              </a:ext>
            </a:extLst>
          </p:cNvPr>
          <p:cNvSpPr/>
          <p:nvPr/>
        </p:nvSpPr>
        <p:spPr>
          <a:xfrm>
            <a:off x="886644" y="1568409"/>
            <a:ext cx="2315774" cy="403604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i="0">
                <a:solidFill>
                  <a:srgbClr val="0D0D0D"/>
                </a:solidFill>
                <a:effectLst/>
                <a:latin typeface="ui-sans-serif"/>
              </a:rPr>
              <a:t>Blog Posts</a:t>
            </a:r>
            <a:endParaRPr lang="en-US" sz="1200" b="0" i="0">
              <a:solidFill>
                <a:srgbClr val="0D0D0D"/>
              </a:solidFill>
              <a:effectLst/>
              <a:latin typeface="ui-sans-serif"/>
            </a:endParaRPr>
          </a:p>
          <a:p>
            <a:pPr algn="ctr"/>
            <a:endParaRPr lang="en-US" sz="1200" b="0" i="0">
              <a:solidFill>
                <a:srgbClr val="0D0D0D"/>
              </a:solidFill>
              <a:effectLst/>
              <a:latin typeface="ui-sans-serif"/>
            </a:endParaRPr>
          </a:p>
          <a:p>
            <a:pPr marL="0" lvl="1" algn="l"/>
            <a:r>
              <a:rPr lang="en-US" sz="1200" b="1" i="0" u="sng">
                <a:solidFill>
                  <a:srgbClr val="0D0D0D"/>
                </a:solidFill>
                <a:effectLst/>
                <a:latin typeface="ui-sans-serif"/>
              </a:rPr>
              <a:t>Eyelash Extension Care</a:t>
            </a:r>
            <a:endParaRPr lang="en-US" sz="1200" u="sng">
              <a:solidFill>
                <a:srgbClr val="0D0D0D"/>
              </a:solidFill>
              <a:latin typeface="ui-sans-serif"/>
            </a:endParaRPr>
          </a:p>
          <a:p>
            <a:pPr marL="0" lvl="1" algn="l"/>
            <a:r>
              <a:rPr lang="en-US" sz="1200" b="0" i="0">
                <a:solidFill>
                  <a:srgbClr val="0D0D0D"/>
                </a:solidFill>
                <a:effectLst/>
                <a:latin typeface="ui-sans-serif"/>
              </a:rPr>
              <a:t>Tips for maintaining your eyelash extensions</a:t>
            </a:r>
          </a:p>
          <a:p>
            <a:pPr marL="0" lvl="1" algn="l"/>
            <a:endParaRPr lang="en-US" sz="1200" b="0" i="0">
              <a:solidFill>
                <a:srgbClr val="0D0D0D"/>
              </a:solidFill>
              <a:effectLst/>
              <a:latin typeface="ui-sans-serif"/>
            </a:endParaRPr>
          </a:p>
          <a:p>
            <a:pPr marL="0" lvl="1" algn="l"/>
            <a:r>
              <a:rPr lang="en-US" sz="1200" b="1" i="0" u="sng">
                <a:solidFill>
                  <a:srgbClr val="0D0D0D"/>
                </a:solidFill>
                <a:effectLst/>
                <a:latin typeface="ui-sans-serif"/>
              </a:rPr>
              <a:t>Seasonal Skincare</a:t>
            </a:r>
            <a:endParaRPr lang="en-US" sz="1200" u="sng">
              <a:solidFill>
                <a:srgbClr val="0D0D0D"/>
              </a:solidFill>
              <a:latin typeface="ui-sans-serif"/>
            </a:endParaRPr>
          </a:p>
          <a:p>
            <a:pPr marL="0" lvl="1" algn="l"/>
            <a:r>
              <a:rPr lang="en-US" sz="1200" b="0" i="0">
                <a:solidFill>
                  <a:srgbClr val="0D0D0D"/>
                </a:solidFill>
                <a:effectLst/>
                <a:latin typeface="ui-sans-serif"/>
              </a:rPr>
              <a:t>How to transition your skincare routine from winter to summer</a:t>
            </a:r>
          </a:p>
          <a:p>
            <a:pPr marL="0" lvl="1" algn="l"/>
            <a:endParaRPr lang="en-US" sz="1200" b="0" i="0">
              <a:solidFill>
                <a:srgbClr val="0D0D0D"/>
              </a:solidFill>
              <a:effectLst/>
              <a:latin typeface="ui-sans-serif"/>
            </a:endParaRPr>
          </a:p>
          <a:p>
            <a:pPr marL="0" lvl="1" algn="l"/>
            <a:r>
              <a:rPr lang="en-US" sz="1200" b="1" i="0" u="sng">
                <a:solidFill>
                  <a:srgbClr val="0D0D0D"/>
                </a:solidFill>
                <a:effectLst/>
                <a:latin typeface="ui-sans-serif"/>
              </a:rPr>
              <a:t>Beauty Trends</a:t>
            </a:r>
            <a:endParaRPr lang="en-US" sz="1200" u="sng">
              <a:solidFill>
                <a:srgbClr val="0D0D0D"/>
              </a:solidFill>
              <a:latin typeface="ui-sans-serif"/>
            </a:endParaRPr>
          </a:p>
          <a:p>
            <a:pPr marL="0" lvl="1" algn="l"/>
            <a:r>
              <a:rPr lang="en-US" sz="1200" b="0" i="0">
                <a:solidFill>
                  <a:srgbClr val="0D0D0D"/>
                </a:solidFill>
                <a:effectLst/>
                <a:latin typeface="ui-sans-serif"/>
              </a:rPr>
              <a:t>Latest eyelash and nail trends for 2024</a:t>
            </a:r>
          </a:p>
          <a:p>
            <a:pPr marL="0" lvl="1" algn="l"/>
            <a:endParaRPr lang="en-US" sz="1200" b="0" i="0">
              <a:solidFill>
                <a:srgbClr val="0D0D0D"/>
              </a:solidFill>
              <a:effectLst/>
              <a:latin typeface="ui-sans-serif"/>
            </a:endParaRPr>
          </a:p>
          <a:p>
            <a:pPr marL="0" lvl="1" algn="l"/>
            <a:r>
              <a:rPr lang="en-US" sz="1200" b="1" i="0" u="sng">
                <a:solidFill>
                  <a:srgbClr val="0D0D0D"/>
                </a:solidFill>
                <a:effectLst/>
                <a:latin typeface="ui-sans-serif"/>
              </a:rPr>
              <a:t>Beauty Myths</a:t>
            </a:r>
            <a:endParaRPr lang="en-US" sz="1200" u="sng">
              <a:solidFill>
                <a:srgbClr val="0D0D0D"/>
              </a:solidFill>
              <a:latin typeface="ui-sans-serif"/>
            </a:endParaRPr>
          </a:p>
          <a:p>
            <a:pPr marL="0" lvl="1" algn="l"/>
            <a:r>
              <a:rPr lang="en-US" sz="1200" b="0" i="0">
                <a:solidFill>
                  <a:srgbClr val="0D0D0D"/>
                </a:solidFill>
                <a:effectLst/>
                <a:latin typeface="ui-sans-serif"/>
              </a:rPr>
              <a:t>Common myths </a:t>
            </a:r>
            <a:r>
              <a:rPr lang="en-US" sz="1200">
                <a:solidFill>
                  <a:srgbClr val="0D0D0D"/>
                </a:solidFill>
                <a:latin typeface="ui-sans-serif"/>
              </a:rPr>
              <a:t>a</a:t>
            </a:r>
            <a:r>
              <a:rPr lang="en-US" sz="1200" b="0" i="0">
                <a:solidFill>
                  <a:srgbClr val="0D0D0D"/>
                </a:solidFill>
                <a:effectLst/>
                <a:latin typeface="ui-sans-serif"/>
              </a:rPr>
              <a:t>bout eyelash extensions</a:t>
            </a:r>
          </a:p>
          <a:p>
            <a:pPr algn="ctr"/>
            <a:endParaRPr lang="lv-LV" dirty="0"/>
          </a:p>
        </p:txBody>
      </p:sp>
      <p:sp>
        <p:nvSpPr>
          <p:cNvPr id="11" name="Rectangle 10">
            <a:extLst>
              <a:ext uri="{FF2B5EF4-FFF2-40B4-BE49-F238E27FC236}">
                <a16:creationId xmlns:a16="http://schemas.microsoft.com/office/drawing/2014/main" id="{FBDAE51A-B40A-2B45-6F11-416AC4781414}"/>
              </a:ext>
            </a:extLst>
          </p:cNvPr>
          <p:cNvSpPr/>
          <p:nvPr/>
        </p:nvSpPr>
        <p:spPr>
          <a:xfrm>
            <a:off x="3470127" y="1568409"/>
            <a:ext cx="2358164" cy="403604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i="0">
                <a:solidFill>
                  <a:srgbClr val="0D0D0D"/>
                </a:solidFill>
                <a:effectLst/>
                <a:latin typeface="ui-sans-serif"/>
              </a:rPr>
              <a:t>Instagram and Facebook</a:t>
            </a:r>
          </a:p>
          <a:p>
            <a:endParaRPr lang="en-US" sz="1200" i="0">
              <a:solidFill>
                <a:srgbClr val="0D0D0D"/>
              </a:solidFill>
              <a:effectLst/>
              <a:latin typeface="ui-sans-serif"/>
            </a:endParaRPr>
          </a:p>
          <a:p>
            <a:r>
              <a:rPr lang="en-US" sz="1200" i="0">
                <a:solidFill>
                  <a:srgbClr val="0D0D0D"/>
                </a:solidFill>
                <a:effectLst/>
                <a:latin typeface="ui-sans-serif"/>
              </a:rPr>
              <a:t>Before and after photos of eyelash extensions and nail treatments.</a:t>
            </a:r>
          </a:p>
          <a:p>
            <a:endParaRPr lang="en-US" sz="1200" i="0">
              <a:solidFill>
                <a:srgbClr val="0D0D0D"/>
              </a:solidFill>
              <a:effectLst/>
              <a:latin typeface="ui-sans-serif"/>
            </a:endParaRPr>
          </a:p>
          <a:p>
            <a:r>
              <a:rPr lang="en-US" sz="1200" i="0">
                <a:solidFill>
                  <a:srgbClr val="0D0D0D"/>
                </a:solidFill>
                <a:effectLst/>
                <a:latin typeface="ui-sans-serif"/>
              </a:rPr>
              <a:t>Client testimonials and video reviews.</a:t>
            </a:r>
          </a:p>
          <a:p>
            <a:endParaRPr lang="en-US" sz="1200" i="0">
              <a:solidFill>
                <a:srgbClr val="0D0D0D"/>
              </a:solidFill>
              <a:effectLst/>
              <a:latin typeface="ui-sans-serif"/>
            </a:endParaRPr>
          </a:p>
          <a:p>
            <a:r>
              <a:rPr lang="en-US" sz="1200" i="0">
                <a:solidFill>
                  <a:srgbClr val="0D0D0D"/>
                </a:solidFill>
                <a:effectLst/>
                <a:latin typeface="ui-sans-serif"/>
              </a:rPr>
              <a:t>Behind-the-scenes content showing the salon, staff, and treatment processes.</a:t>
            </a:r>
          </a:p>
          <a:p>
            <a:endParaRPr lang="en-US" sz="1200" i="0">
              <a:solidFill>
                <a:srgbClr val="0D0D0D"/>
              </a:solidFill>
              <a:effectLst/>
              <a:latin typeface="ui-sans-serif"/>
            </a:endParaRPr>
          </a:p>
          <a:p>
            <a:pPr algn="ctr"/>
            <a:endParaRPr lang="en-US" sz="1200">
              <a:solidFill>
                <a:srgbClr val="0D0D0D"/>
              </a:solidFill>
              <a:latin typeface="ui-sans-serif"/>
            </a:endParaRPr>
          </a:p>
          <a:p>
            <a:pPr algn="ctr"/>
            <a:endParaRPr lang="en-US" sz="1200">
              <a:solidFill>
                <a:srgbClr val="0D0D0D"/>
              </a:solidFill>
              <a:latin typeface="ui-sans-serif"/>
            </a:endParaRPr>
          </a:p>
          <a:p>
            <a:pPr algn="ctr"/>
            <a:endParaRPr lang="lv-LV" dirty="0"/>
          </a:p>
        </p:txBody>
      </p:sp>
      <p:sp>
        <p:nvSpPr>
          <p:cNvPr id="12" name="Rectangle 11">
            <a:extLst>
              <a:ext uri="{FF2B5EF4-FFF2-40B4-BE49-F238E27FC236}">
                <a16:creationId xmlns:a16="http://schemas.microsoft.com/office/drawing/2014/main" id="{717C43B5-676F-835C-9610-79E983BD4349}"/>
              </a:ext>
            </a:extLst>
          </p:cNvPr>
          <p:cNvSpPr/>
          <p:nvPr/>
        </p:nvSpPr>
        <p:spPr>
          <a:xfrm>
            <a:off x="6096000" y="1568409"/>
            <a:ext cx="2358164" cy="4036046"/>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i="0">
                <a:solidFill>
                  <a:srgbClr val="0D0D0D"/>
                </a:solidFill>
                <a:effectLst/>
                <a:latin typeface="ui-sans-serif"/>
              </a:rPr>
              <a:t>YouTube and Instagram Reels</a:t>
            </a:r>
          </a:p>
          <a:p>
            <a:endParaRPr lang="en-US" sz="1200" i="0">
              <a:solidFill>
                <a:srgbClr val="0D0D0D"/>
              </a:solidFill>
              <a:effectLst/>
              <a:latin typeface="ui-sans-serif"/>
            </a:endParaRPr>
          </a:p>
          <a:p>
            <a:r>
              <a:rPr lang="en-US" sz="1200" i="0">
                <a:solidFill>
                  <a:srgbClr val="0D0D0D"/>
                </a:solidFill>
                <a:effectLst/>
                <a:latin typeface="ui-sans-serif"/>
              </a:rPr>
              <a:t>Tutorials</a:t>
            </a:r>
          </a:p>
          <a:p>
            <a:endParaRPr lang="en-US" sz="1200" i="0">
              <a:solidFill>
                <a:srgbClr val="0D0D0D"/>
              </a:solidFill>
              <a:effectLst/>
              <a:latin typeface="ui-sans-serif"/>
            </a:endParaRPr>
          </a:p>
          <a:p>
            <a:r>
              <a:rPr lang="en-US" sz="1200" i="0">
                <a:solidFill>
                  <a:srgbClr val="0D0D0D"/>
                </a:solidFill>
                <a:effectLst/>
                <a:latin typeface="ui-sans-serif"/>
              </a:rPr>
              <a:t>Client testimonials and transformations</a:t>
            </a:r>
          </a:p>
          <a:p>
            <a:endParaRPr lang="en-US" sz="1200" i="0">
              <a:solidFill>
                <a:srgbClr val="0D0D0D"/>
              </a:solidFill>
              <a:effectLst/>
              <a:latin typeface="ui-sans-serif"/>
            </a:endParaRPr>
          </a:p>
          <a:p>
            <a:r>
              <a:rPr lang="en-US" sz="1200" i="0">
                <a:solidFill>
                  <a:srgbClr val="0D0D0D"/>
                </a:solidFill>
                <a:effectLst/>
                <a:latin typeface="ui-sans-serif"/>
              </a:rPr>
              <a:t>Interviews with the beauty experts</a:t>
            </a:r>
          </a:p>
          <a:p>
            <a:endParaRPr lang="en-US" sz="1200">
              <a:solidFill>
                <a:srgbClr val="0D0D0D"/>
              </a:solidFill>
              <a:latin typeface="ui-sans-serif"/>
            </a:endParaRPr>
          </a:p>
          <a:p>
            <a:pPr algn="ctr"/>
            <a:endParaRPr lang="en-US" sz="1200">
              <a:solidFill>
                <a:srgbClr val="0D0D0D"/>
              </a:solidFill>
              <a:latin typeface="ui-sans-serif"/>
            </a:endParaRPr>
          </a:p>
          <a:p>
            <a:pPr algn="ctr"/>
            <a:endParaRPr lang="en-US" sz="1200">
              <a:solidFill>
                <a:srgbClr val="0D0D0D"/>
              </a:solidFill>
              <a:latin typeface="ui-sans-serif"/>
            </a:endParaRPr>
          </a:p>
          <a:p>
            <a:pPr algn="ctr"/>
            <a:endParaRPr lang="en-US"/>
          </a:p>
          <a:p>
            <a:pPr algn="ctr"/>
            <a:endParaRPr lang="en-US" dirty="0"/>
          </a:p>
        </p:txBody>
      </p:sp>
      <p:sp>
        <p:nvSpPr>
          <p:cNvPr id="13" name="Rectangle 12">
            <a:extLst>
              <a:ext uri="{FF2B5EF4-FFF2-40B4-BE49-F238E27FC236}">
                <a16:creationId xmlns:a16="http://schemas.microsoft.com/office/drawing/2014/main" id="{AA032B9D-31D7-683F-0131-9F59B426D31F}"/>
              </a:ext>
            </a:extLst>
          </p:cNvPr>
          <p:cNvSpPr/>
          <p:nvPr/>
        </p:nvSpPr>
        <p:spPr>
          <a:xfrm>
            <a:off x="8721873" y="1568409"/>
            <a:ext cx="2358164" cy="4036046"/>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i="0">
                <a:solidFill>
                  <a:srgbClr val="0D0D0D"/>
                </a:solidFill>
                <a:effectLst/>
                <a:latin typeface="ui-sans-serif"/>
              </a:rPr>
              <a:t>User-Generated Content</a:t>
            </a:r>
          </a:p>
          <a:p>
            <a:pPr algn="ctr"/>
            <a:endParaRPr lang="en-US" sz="1200" i="0">
              <a:solidFill>
                <a:srgbClr val="0D0D0D"/>
              </a:solidFill>
              <a:effectLst/>
              <a:latin typeface="ui-sans-serif"/>
            </a:endParaRPr>
          </a:p>
          <a:p>
            <a:r>
              <a:rPr lang="en-US" sz="1200" i="0">
                <a:solidFill>
                  <a:srgbClr val="0D0D0D"/>
                </a:solidFill>
                <a:effectLst/>
                <a:latin typeface="ui-sans-serif"/>
              </a:rPr>
              <a:t>Clients shared experience on social media using hashtags</a:t>
            </a:r>
          </a:p>
          <a:p>
            <a:endParaRPr lang="en-US" sz="1200" i="0">
              <a:solidFill>
                <a:srgbClr val="0D0D0D"/>
              </a:solidFill>
              <a:effectLst/>
              <a:latin typeface="ui-sans-serif"/>
            </a:endParaRPr>
          </a:p>
          <a:p>
            <a:r>
              <a:rPr lang="en-US" sz="1200" i="0">
                <a:solidFill>
                  <a:srgbClr val="0D0D0D"/>
                </a:solidFill>
                <a:effectLst/>
                <a:latin typeface="ui-sans-serif"/>
              </a:rPr>
              <a:t>Contests or giveaways</a:t>
            </a:r>
            <a:endParaRPr lang="en-US" sz="1200">
              <a:solidFill>
                <a:srgbClr val="0D0D0D"/>
              </a:solidFill>
              <a:latin typeface="ui-sans-serif"/>
            </a:endParaRPr>
          </a:p>
          <a:p>
            <a:pPr algn="ctr"/>
            <a:endParaRPr lang="en-US" sz="1200">
              <a:solidFill>
                <a:srgbClr val="0D0D0D"/>
              </a:solidFill>
              <a:latin typeface="ui-sans-serif"/>
            </a:endParaRPr>
          </a:p>
          <a:p>
            <a:pPr algn="ctr"/>
            <a:endParaRPr lang="en-US"/>
          </a:p>
          <a:p>
            <a:pPr algn="ctr"/>
            <a:endParaRPr lang="en-US" dirty="0"/>
          </a:p>
        </p:txBody>
      </p:sp>
    </p:spTree>
    <p:extLst>
      <p:ext uri="{BB962C8B-B14F-4D97-AF65-F5344CB8AC3E}">
        <p14:creationId xmlns:p14="http://schemas.microsoft.com/office/powerpoint/2010/main" val="17813376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087030-A9F7-F9D2-52C4-70C579187646}"/>
              </a:ext>
            </a:extLst>
          </p:cNvPr>
          <p:cNvSpPr>
            <a:spLocks noGrp="1"/>
          </p:cNvSpPr>
          <p:nvPr>
            <p:ph type="title"/>
          </p:nvPr>
        </p:nvSpPr>
        <p:spPr>
          <a:xfrm>
            <a:off x="970908" y="1220919"/>
            <a:ext cx="5425781" cy="2387600"/>
          </a:xfrm>
        </p:spPr>
        <p:txBody>
          <a:bodyPr vert="horz" lIns="91440" tIns="45720" rIns="91440" bIns="45720" rtlCol="0" anchor="b">
            <a:normAutofit/>
          </a:bodyPr>
          <a:lstStyle/>
          <a:p>
            <a:r>
              <a:rPr lang="en-US" sz="6000" kern="1200">
                <a:solidFill>
                  <a:schemeClr val="tx1"/>
                </a:solidFill>
                <a:latin typeface="+mj-lt"/>
                <a:ea typeface="+mj-ea"/>
                <a:cs typeface="+mj-cs"/>
              </a:rPr>
              <a:t>6. Email Marketing </a:t>
            </a:r>
          </a:p>
        </p:txBody>
      </p:sp>
      <p:sp>
        <p:nvSpPr>
          <p:cNvPr id="10" name="Freeform: Shape 9">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Oval 11">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Block Arc 1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8" name="Straight Connector 17">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96758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33" name="Arc 103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087030-A9F7-F9D2-52C4-70C579187646}"/>
              </a:ext>
            </a:extLst>
          </p:cNvPr>
          <p:cNvSpPr>
            <a:spLocks noGrp="1"/>
          </p:cNvSpPr>
          <p:nvPr>
            <p:ph type="title"/>
          </p:nvPr>
        </p:nvSpPr>
        <p:spPr>
          <a:xfrm>
            <a:off x="5894962" y="479493"/>
            <a:ext cx="5458838" cy="1325563"/>
          </a:xfrm>
        </p:spPr>
        <p:txBody>
          <a:bodyPr>
            <a:normAutofit/>
          </a:bodyPr>
          <a:lstStyle/>
          <a:p>
            <a:r>
              <a:rPr lang="lv-LV" dirty="0"/>
              <a:t>6. </a:t>
            </a:r>
            <a:r>
              <a:rPr lang="en-US" dirty="0"/>
              <a:t>Email Marketing </a:t>
            </a:r>
          </a:p>
        </p:txBody>
      </p:sp>
      <p:sp>
        <p:nvSpPr>
          <p:cNvPr id="1035" name="Freeform: Shape 103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Mailchimp E-Commerce | Drupal.org">
            <a:extLst>
              <a:ext uri="{FF2B5EF4-FFF2-40B4-BE49-F238E27FC236}">
                <a16:creationId xmlns:a16="http://schemas.microsoft.com/office/drawing/2014/main" id="{61C592F2-3116-02B9-0EE4-1F4900CCE5B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3182" y="955437"/>
            <a:ext cx="4777381" cy="477738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868DFA4-4602-593C-CA23-23EFD6727AEC}"/>
              </a:ext>
            </a:extLst>
          </p:cNvPr>
          <p:cNvSpPr>
            <a:spLocks noGrp="1"/>
          </p:cNvSpPr>
          <p:nvPr>
            <p:ph idx="1"/>
          </p:nvPr>
        </p:nvSpPr>
        <p:spPr>
          <a:xfrm>
            <a:off x="5894962" y="1984443"/>
            <a:ext cx="5458838" cy="4192520"/>
          </a:xfrm>
        </p:spPr>
        <p:txBody>
          <a:bodyPr>
            <a:normAutofit/>
          </a:bodyPr>
          <a:lstStyle/>
          <a:p>
            <a:pPr marL="0" indent="0">
              <a:buNone/>
            </a:pPr>
            <a:r>
              <a:rPr lang="en-US" sz="1300"/>
              <a:t>Requirements: </a:t>
            </a:r>
          </a:p>
          <a:p>
            <a:r>
              <a:rPr lang="lv-LV" sz="1300"/>
              <a:t>Emails collected from online Booking forms</a:t>
            </a:r>
          </a:p>
          <a:p>
            <a:r>
              <a:rPr lang="lv-LV" sz="1300"/>
              <a:t>Primary used for client and visitor informing and </a:t>
            </a:r>
          </a:p>
          <a:p>
            <a:pPr marL="0" indent="0">
              <a:buNone/>
            </a:pPr>
            <a:r>
              <a:rPr lang="lv-LV" sz="1300"/>
              <a:t>reaching out</a:t>
            </a:r>
          </a:p>
          <a:p>
            <a:r>
              <a:rPr lang="lv-LV" sz="1300"/>
              <a:t>Managed by Mailchimp integration</a:t>
            </a:r>
          </a:p>
          <a:p>
            <a:pPr lvl="1"/>
            <a:r>
              <a:rPr lang="lv-LV" sz="1300"/>
              <a:t>Create custom Eamil campaigns – segment them</a:t>
            </a:r>
          </a:p>
          <a:p>
            <a:pPr lvl="1"/>
            <a:r>
              <a:rPr lang="lv-LV" sz="1300"/>
              <a:t>Enables A/B testing for campaigns</a:t>
            </a:r>
          </a:p>
          <a:p>
            <a:pPr lvl="1"/>
            <a:r>
              <a:rPr lang="lv-LV" sz="1300"/>
              <a:t>Mobile ready Emailing campaigns</a:t>
            </a:r>
          </a:p>
          <a:p>
            <a:pPr lvl="1"/>
            <a:r>
              <a:rPr lang="lv-LV" sz="1300"/>
              <a:t>Track open rate and etc – analyse campaigns and automate them</a:t>
            </a:r>
          </a:p>
          <a:p>
            <a:pPr lvl="1"/>
            <a:r>
              <a:rPr lang="lv-LV" sz="1300"/>
              <a:t>Let unsubscribe and etc</a:t>
            </a:r>
          </a:p>
        </p:txBody>
      </p:sp>
    </p:spTree>
    <p:extLst>
      <p:ext uri="{BB962C8B-B14F-4D97-AF65-F5344CB8AC3E}">
        <p14:creationId xmlns:p14="http://schemas.microsoft.com/office/powerpoint/2010/main" val="2121851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A8F421-3EDD-DA66-E83E-230039B43364}"/>
              </a:ext>
            </a:extLst>
          </p:cNvPr>
          <p:cNvSpPr>
            <a:spLocks noGrp="1"/>
          </p:cNvSpPr>
          <p:nvPr>
            <p:ph type="title"/>
          </p:nvPr>
        </p:nvSpPr>
        <p:spPr>
          <a:xfrm>
            <a:off x="1389278" y="1233241"/>
            <a:ext cx="3240506" cy="4064628"/>
          </a:xfrm>
        </p:spPr>
        <p:txBody>
          <a:bodyPr>
            <a:normAutofit/>
          </a:bodyPr>
          <a:lstStyle/>
          <a:p>
            <a:r>
              <a:rPr lang="lv-LV">
                <a:solidFill>
                  <a:srgbClr val="FFFFFF"/>
                </a:solidFill>
              </a:rPr>
              <a:t>Conclusions</a:t>
            </a:r>
            <a:endParaRPr lang="en-US">
              <a:solidFill>
                <a:srgbClr val="FFFFFF"/>
              </a:solidFill>
            </a:endParaRPr>
          </a:p>
        </p:txBody>
      </p:sp>
      <p:sp>
        <p:nvSpPr>
          <p:cNvPr id="33" name="Freeform: Shape 32">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27451CA7-3B6D-35FA-1FD4-9441EB160770}"/>
              </a:ext>
            </a:extLst>
          </p:cNvPr>
          <p:cNvSpPr>
            <a:spLocks noGrp="1"/>
          </p:cNvSpPr>
          <p:nvPr>
            <p:ph idx="1"/>
          </p:nvPr>
        </p:nvSpPr>
        <p:spPr>
          <a:xfrm>
            <a:off x="5698912" y="820879"/>
            <a:ext cx="5948143" cy="5201229"/>
          </a:xfrm>
        </p:spPr>
        <p:txBody>
          <a:bodyPr anchor="t">
            <a:normAutofit lnSpcReduction="10000"/>
          </a:bodyPr>
          <a:lstStyle/>
          <a:p>
            <a:pPr marL="514350" indent="-514350">
              <a:lnSpc>
                <a:spcPct val="120000"/>
              </a:lnSpc>
              <a:buFont typeface="+mj-lt"/>
              <a:buAutoNum type="arabicPeriod"/>
            </a:pPr>
            <a:r>
              <a:rPr lang="lv-LV" sz="2000" dirty="0"/>
              <a:t>Keep it Technologically </a:t>
            </a:r>
            <a:r>
              <a:rPr lang="lv-LV" sz="2000" b="1" dirty="0"/>
              <a:t>simple</a:t>
            </a:r>
            <a:r>
              <a:rPr lang="lv-LV" sz="2000" dirty="0"/>
              <a:t> – focus on advantage over competitors</a:t>
            </a:r>
          </a:p>
          <a:p>
            <a:pPr marL="514350" indent="-514350">
              <a:lnSpc>
                <a:spcPct val="120000"/>
              </a:lnSpc>
              <a:buFont typeface="+mj-lt"/>
              <a:buAutoNum type="arabicPeriod"/>
            </a:pPr>
            <a:r>
              <a:rPr lang="en-US" sz="2000" dirty="0"/>
              <a:t>To succeed in SEO, the most crucial factor is </a:t>
            </a:r>
            <a:r>
              <a:rPr lang="en-US" sz="2000" b="1" dirty="0"/>
              <a:t>consistently producing high-quality, relevant content </a:t>
            </a:r>
            <a:r>
              <a:rPr lang="en-US" sz="2000" dirty="0"/>
              <a:t>that addresses your target audience's needs and interests, while following best practices for on-page and technical optimization</a:t>
            </a:r>
            <a:endParaRPr lang="lv-LV" sz="2000" dirty="0"/>
          </a:p>
          <a:p>
            <a:pPr marL="514350" indent="-514350">
              <a:lnSpc>
                <a:spcPct val="120000"/>
              </a:lnSpc>
              <a:buFont typeface="+mj-lt"/>
              <a:buAutoNum type="arabicPeriod"/>
            </a:pPr>
            <a:r>
              <a:rPr lang="en-US" sz="2000" dirty="0"/>
              <a:t>The most important element of successful content marketing is c</a:t>
            </a:r>
            <a:r>
              <a:rPr lang="en-US" sz="2000" b="1" dirty="0"/>
              <a:t>onsistently producing valuable, relevant, and interesting content </a:t>
            </a:r>
            <a:r>
              <a:rPr lang="en-US" sz="2000" dirty="0"/>
              <a:t>that is addressed to target audience</a:t>
            </a:r>
            <a:endParaRPr lang="lv-LV" sz="2000" dirty="0"/>
          </a:p>
          <a:p>
            <a:pPr marL="514350" indent="-514350">
              <a:lnSpc>
                <a:spcPct val="120000"/>
              </a:lnSpc>
              <a:buFont typeface="+mj-lt"/>
              <a:buAutoNum type="arabicPeriod"/>
            </a:pPr>
            <a:r>
              <a:rPr lang="lv-LV" sz="2000" b="1" dirty="0"/>
              <a:t>Simple</a:t>
            </a:r>
            <a:r>
              <a:rPr lang="lv-LV" sz="2000" dirty="0"/>
              <a:t> prospect collection for campaigns etc.</a:t>
            </a:r>
            <a:endParaRPr lang="en-US" sz="2000" dirty="0"/>
          </a:p>
        </p:txBody>
      </p:sp>
      <p:sp>
        <p:nvSpPr>
          <p:cNvPr id="39" name="Freeform: Shape 38">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618569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5F255613-AAE8-4321-9EBA-89253DD450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5E55FB-274B-159F-A2A6-82EDAAA8511A}"/>
              </a:ext>
            </a:extLst>
          </p:cNvPr>
          <p:cNvSpPr>
            <a:spLocks noGrp="1"/>
          </p:cNvSpPr>
          <p:nvPr>
            <p:ph type="title"/>
          </p:nvPr>
        </p:nvSpPr>
        <p:spPr>
          <a:xfrm>
            <a:off x="838201" y="365125"/>
            <a:ext cx="5393360" cy="1325563"/>
          </a:xfrm>
        </p:spPr>
        <p:txBody>
          <a:bodyPr>
            <a:normAutofit/>
          </a:bodyPr>
          <a:lstStyle/>
          <a:p>
            <a:r>
              <a:rPr lang="en-US"/>
              <a:t>Website Development </a:t>
            </a:r>
          </a:p>
        </p:txBody>
      </p:sp>
      <p:sp>
        <p:nvSpPr>
          <p:cNvPr id="31" name="Freeform: Shape 30">
            <a:extLst>
              <a:ext uri="{FF2B5EF4-FFF2-40B4-BE49-F238E27FC236}">
                <a16:creationId xmlns:a16="http://schemas.microsoft.com/office/drawing/2014/main" id="{5A3987B4-5CBA-4CB7-862B-56A9917A2D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06774" y="0"/>
            <a:ext cx="1290924" cy="700685"/>
          </a:xfrm>
          <a:custGeom>
            <a:avLst/>
            <a:gdLst>
              <a:gd name="connsiteX0" fmla="*/ 0 w 1290924"/>
              <a:gd name="connsiteY0" fmla="*/ 0 h 700685"/>
              <a:gd name="connsiteX1" fmla="*/ 125445 w 1290924"/>
              <a:gd name="connsiteY1" fmla="*/ 0 h 700685"/>
              <a:gd name="connsiteX2" fmla="*/ 125445 w 1290924"/>
              <a:gd name="connsiteY2" fmla="*/ 529211 h 700685"/>
              <a:gd name="connsiteX3" fmla="*/ 1040371 w 1290924"/>
              <a:gd name="connsiteY3" fmla="*/ 0 h 700685"/>
              <a:gd name="connsiteX4" fmla="*/ 1290924 w 1290924"/>
              <a:gd name="connsiteY4" fmla="*/ 0 h 700685"/>
              <a:gd name="connsiteX5" fmla="*/ 94085 w 1290924"/>
              <a:gd name="connsiteY5" fmla="*/ 692290 h 700685"/>
              <a:gd name="connsiteX6" fmla="*/ 62724 w 1290924"/>
              <a:gd name="connsiteY6" fmla="*/ 700685 h 700685"/>
              <a:gd name="connsiteX7" fmla="*/ 0 w 1290924"/>
              <a:gd name="connsiteY7" fmla="*/ 637963 h 700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0924" h="700685">
                <a:moveTo>
                  <a:pt x="0" y="0"/>
                </a:moveTo>
                <a:lnTo>
                  <a:pt x="125445" y="0"/>
                </a:lnTo>
                <a:lnTo>
                  <a:pt x="125445" y="529211"/>
                </a:lnTo>
                <a:lnTo>
                  <a:pt x="1040371" y="0"/>
                </a:lnTo>
                <a:lnTo>
                  <a:pt x="1290924" y="0"/>
                </a:lnTo>
                <a:lnTo>
                  <a:pt x="94085" y="692290"/>
                </a:lnTo>
                <a:cubicBezTo>
                  <a:pt x="84551" y="697800"/>
                  <a:pt x="73733" y="700695"/>
                  <a:pt x="62724" y="700685"/>
                </a:cubicBezTo>
                <a:cubicBezTo>
                  <a:pt x="28082" y="700685"/>
                  <a:pt x="0" y="672604"/>
                  <a:pt x="0" y="637963"/>
                </a:cubicBezTo>
                <a:close/>
              </a:path>
            </a:pathLst>
          </a:custGeom>
          <a:solidFill>
            <a:schemeClr val="accent6"/>
          </a:solidFill>
          <a:ln w="9525" cap="flat">
            <a:noFill/>
            <a:prstDash val="solid"/>
            <a:miter/>
          </a:ln>
        </p:spPr>
        <p:txBody>
          <a:bodyPr wrap="square" rtlCol="0" anchor="ctr">
            <a:noAutofit/>
          </a:bodyPr>
          <a:lstStyle/>
          <a:p>
            <a:endParaRPr lang="en-US" dirty="0"/>
          </a:p>
        </p:txBody>
      </p:sp>
      <p:sp>
        <p:nvSpPr>
          <p:cNvPr id="33" name="Freeform: Shape 32">
            <a:extLst>
              <a:ext uri="{FF2B5EF4-FFF2-40B4-BE49-F238E27FC236}">
                <a16:creationId xmlns:a16="http://schemas.microsoft.com/office/drawing/2014/main" id="{CB147A70-DC29-4DDF-A34C-2B82C6E22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0770" y="-702"/>
            <a:ext cx="842502" cy="354793"/>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38E515D4-C2E8-FCBB-9EA9-BBC82FBB7529}"/>
              </a:ext>
            </a:extLst>
          </p:cNvPr>
          <p:cNvSpPr>
            <a:spLocks noGrp="1"/>
          </p:cNvSpPr>
          <p:nvPr>
            <p:ph idx="1"/>
          </p:nvPr>
        </p:nvSpPr>
        <p:spPr>
          <a:xfrm>
            <a:off x="838200" y="1825625"/>
            <a:ext cx="5393361" cy="4351338"/>
          </a:xfrm>
        </p:spPr>
        <p:txBody>
          <a:bodyPr>
            <a:normAutofit/>
          </a:bodyPr>
          <a:lstStyle/>
          <a:p>
            <a:r>
              <a:rPr lang="lv-LV"/>
              <a:t>Use simple navigation</a:t>
            </a:r>
          </a:p>
          <a:p>
            <a:endParaRPr lang="lv-LV"/>
          </a:p>
          <a:p>
            <a:r>
              <a:rPr lang="lv-LV"/>
              <a:t>Similar to competitors and best practices</a:t>
            </a:r>
          </a:p>
          <a:p>
            <a:endParaRPr lang="lv-LV"/>
          </a:p>
          <a:p>
            <a:r>
              <a:rPr lang="lv-LV"/>
              <a:t>Beaty saloon </a:t>
            </a:r>
          </a:p>
          <a:p>
            <a:endParaRPr lang="en-US"/>
          </a:p>
        </p:txBody>
      </p:sp>
      <p:pic>
        <p:nvPicPr>
          <p:cNvPr id="5" name="Picture 4" descr="A screenshot of a website&#10;&#10;Description automatically generated">
            <a:extLst>
              <a:ext uri="{FF2B5EF4-FFF2-40B4-BE49-F238E27FC236}">
                <a16:creationId xmlns:a16="http://schemas.microsoft.com/office/drawing/2014/main" id="{0E6B7F35-7A4E-7EBA-1BF3-23FE7135F421}"/>
              </a:ext>
            </a:extLst>
          </p:cNvPr>
          <p:cNvPicPr>
            <a:picLocks noChangeAspect="1"/>
          </p:cNvPicPr>
          <p:nvPr/>
        </p:nvPicPr>
        <p:blipFill rotWithShape="1">
          <a:blip r:embed="rId3">
            <a:extLst>
              <a:ext uri="{28A0092B-C50C-407E-A947-70E740481C1C}">
                <a14:useLocalDpi xmlns:a14="http://schemas.microsoft.com/office/drawing/2010/main" val="0"/>
              </a:ext>
            </a:extLst>
          </a:blip>
          <a:srcRect t="14283" r="-3" b="-3"/>
          <a:stretch/>
        </p:blipFill>
        <p:spPr>
          <a:xfrm>
            <a:off x="6706774" y="1538740"/>
            <a:ext cx="2533422" cy="1216087"/>
          </a:xfrm>
          <a:custGeom>
            <a:avLst/>
            <a:gdLst/>
            <a:ahLst/>
            <a:cxnLst/>
            <a:rect l="l" t="t" r="r" b="b"/>
            <a:pathLst>
              <a:path w="3064284" h="3064284">
                <a:moveTo>
                  <a:pt x="166483" y="0"/>
                </a:moveTo>
                <a:lnTo>
                  <a:pt x="2897801" y="0"/>
                </a:lnTo>
                <a:cubicBezTo>
                  <a:pt x="2989747" y="0"/>
                  <a:pt x="3064284" y="74537"/>
                  <a:pt x="3064284" y="166483"/>
                </a:cubicBezTo>
                <a:lnTo>
                  <a:pt x="3064284" y="2897801"/>
                </a:lnTo>
                <a:cubicBezTo>
                  <a:pt x="3064284" y="2989747"/>
                  <a:pt x="2989747" y="3064284"/>
                  <a:pt x="2897801" y="3064284"/>
                </a:cubicBezTo>
                <a:lnTo>
                  <a:pt x="166483" y="3064284"/>
                </a:lnTo>
                <a:cubicBezTo>
                  <a:pt x="74537" y="3064284"/>
                  <a:pt x="0" y="2989747"/>
                  <a:pt x="0" y="2897801"/>
                </a:cubicBezTo>
                <a:lnTo>
                  <a:pt x="0" y="166483"/>
                </a:lnTo>
                <a:cubicBezTo>
                  <a:pt x="0" y="74537"/>
                  <a:pt x="74537" y="0"/>
                  <a:pt x="166483" y="0"/>
                </a:cubicBezTo>
                <a:close/>
              </a:path>
            </a:pathLst>
          </a:custGeom>
        </p:spPr>
      </p:pic>
      <p:pic>
        <p:nvPicPr>
          <p:cNvPr id="9" name="Picture 8" descr="A collage of women's faces&#10;&#10;Description automatically generated">
            <a:extLst>
              <a:ext uri="{FF2B5EF4-FFF2-40B4-BE49-F238E27FC236}">
                <a16:creationId xmlns:a16="http://schemas.microsoft.com/office/drawing/2014/main" id="{E31553F5-FDE4-0E68-7DD1-BCF0DFA3FE9F}"/>
              </a:ext>
            </a:extLst>
          </p:cNvPr>
          <p:cNvPicPr>
            <a:picLocks noChangeAspect="1"/>
          </p:cNvPicPr>
          <p:nvPr/>
        </p:nvPicPr>
        <p:blipFill rotWithShape="1">
          <a:blip r:embed="rId4"/>
          <a:srcRect r="-3" b="4472"/>
          <a:stretch/>
        </p:blipFill>
        <p:spPr>
          <a:xfrm>
            <a:off x="9479313" y="1158977"/>
            <a:ext cx="2548728" cy="1223424"/>
          </a:xfrm>
          <a:custGeom>
            <a:avLst/>
            <a:gdLst/>
            <a:ahLst/>
            <a:cxnLst/>
            <a:rect l="l" t="t" r="r" b="b"/>
            <a:pathLst>
              <a:path w="2548728" h="2548728">
                <a:moveTo>
                  <a:pt x="107301" y="0"/>
                </a:moveTo>
                <a:lnTo>
                  <a:pt x="2441427" y="0"/>
                </a:lnTo>
                <a:cubicBezTo>
                  <a:pt x="2500688" y="0"/>
                  <a:pt x="2548728" y="48040"/>
                  <a:pt x="2548728" y="107301"/>
                </a:cubicBezTo>
                <a:lnTo>
                  <a:pt x="2548728" y="2441427"/>
                </a:lnTo>
                <a:cubicBezTo>
                  <a:pt x="2548728" y="2500688"/>
                  <a:pt x="2500688" y="2548728"/>
                  <a:pt x="2441427" y="2548728"/>
                </a:cubicBezTo>
                <a:lnTo>
                  <a:pt x="107301" y="2548728"/>
                </a:lnTo>
                <a:cubicBezTo>
                  <a:pt x="48040" y="2548728"/>
                  <a:pt x="0" y="2500688"/>
                  <a:pt x="0" y="2441427"/>
                </a:cubicBezTo>
                <a:lnTo>
                  <a:pt x="0" y="107301"/>
                </a:lnTo>
                <a:cubicBezTo>
                  <a:pt x="0" y="48040"/>
                  <a:pt x="48040" y="0"/>
                  <a:pt x="107301" y="0"/>
                </a:cubicBezTo>
                <a:close/>
              </a:path>
            </a:pathLst>
          </a:custGeom>
        </p:spPr>
      </p:pic>
      <p:pic>
        <p:nvPicPr>
          <p:cNvPr id="11" name="Picture 10" descr="A close-up of hands&#10;&#10;Description automatically generated">
            <a:extLst>
              <a:ext uri="{FF2B5EF4-FFF2-40B4-BE49-F238E27FC236}">
                <a16:creationId xmlns:a16="http://schemas.microsoft.com/office/drawing/2014/main" id="{04AF33D7-19F2-6931-00BC-C27EA2D42044}"/>
              </a:ext>
            </a:extLst>
          </p:cNvPr>
          <p:cNvPicPr>
            <a:picLocks noChangeAspect="1"/>
          </p:cNvPicPr>
          <p:nvPr/>
        </p:nvPicPr>
        <p:blipFill rotWithShape="1">
          <a:blip r:embed="rId5"/>
          <a:srcRect t="2103" r="-3" b="1408"/>
          <a:stretch/>
        </p:blipFill>
        <p:spPr>
          <a:xfrm>
            <a:off x="6706774" y="4287942"/>
            <a:ext cx="2552700" cy="1225342"/>
          </a:xfrm>
          <a:custGeom>
            <a:avLst/>
            <a:gdLst/>
            <a:ahLst/>
            <a:cxnLst/>
            <a:rect l="l" t="t" r="r" b="b"/>
            <a:pathLst>
              <a:path w="1999274" h="2247255">
                <a:moveTo>
                  <a:pt x="108501" y="0"/>
                </a:moveTo>
                <a:lnTo>
                  <a:pt x="1890773" y="0"/>
                </a:lnTo>
                <a:cubicBezTo>
                  <a:pt x="1950696" y="0"/>
                  <a:pt x="1999274" y="48578"/>
                  <a:pt x="1999274" y="108501"/>
                </a:cubicBezTo>
                <a:lnTo>
                  <a:pt x="1999274" y="2138754"/>
                </a:lnTo>
                <a:cubicBezTo>
                  <a:pt x="1999274" y="2198677"/>
                  <a:pt x="1950696" y="2247255"/>
                  <a:pt x="1890773" y="2247255"/>
                </a:cubicBezTo>
                <a:lnTo>
                  <a:pt x="108501" y="2247255"/>
                </a:lnTo>
                <a:cubicBezTo>
                  <a:pt x="48578" y="2247255"/>
                  <a:pt x="0" y="2198677"/>
                  <a:pt x="0" y="2138754"/>
                </a:cubicBezTo>
                <a:lnTo>
                  <a:pt x="0" y="108501"/>
                </a:lnTo>
                <a:cubicBezTo>
                  <a:pt x="0" y="48578"/>
                  <a:pt x="48578" y="0"/>
                  <a:pt x="108501" y="0"/>
                </a:cubicBezTo>
                <a:close/>
              </a:path>
            </a:pathLst>
          </a:custGeom>
        </p:spPr>
      </p:pic>
      <p:pic>
        <p:nvPicPr>
          <p:cNvPr id="7" name="Picture 6" descr="A person with her hand on her face&#10;&#10;Description automatically generated">
            <a:extLst>
              <a:ext uri="{FF2B5EF4-FFF2-40B4-BE49-F238E27FC236}">
                <a16:creationId xmlns:a16="http://schemas.microsoft.com/office/drawing/2014/main" id="{90C46737-E21A-A4DE-38EF-3EC3E4160234}"/>
              </a:ext>
            </a:extLst>
          </p:cNvPr>
          <p:cNvPicPr>
            <a:picLocks noChangeAspect="1"/>
          </p:cNvPicPr>
          <p:nvPr/>
        </p:nvPicPr>
        <p:blipFill rotWithShape="1">
          <a:blip r:embed="rId6">
            <a:extLst>
              <a:ext uri="{28A0092B-C50C-407E-A947-70E740481C1C}">
                <a14:useLocalDpi xmlns:a14="http://schemas.microsoft.com/office/drawing/2010/main" val="0"/>
              </a:ext>
            </a:extLst>
          </a:blip>
          <a:srcRect t="6339" r="-3" b="-3"/>
          <a:stretch/>
        </p:blipFill>
        <p:spPr>
          <a:xfrm>
            <a:off x="9473872" y="3871361"/>
            <a:ext cx="2533423" cy="1216077"/>
          </a:xfrm>
          <a:custGeom>
            <a:avLst/>
            <a:gdLst/>
            <a:ahLst/>
            <a:cxnLst/>
            <a:rect l="l" t="t" r="r" b="b"/>
            <a:pathLst>
              <a:path w="1999274" h="2247255">
                <a:moveTo>
                  <a:pt x="108501" y="0"/>
                </a:moveTo>
                <a:lnTo>
                  <a:pt x="1890773" y="0"/>
                </a:lnTo>
                <a:cubicBezTo>
                  <a:pt x="1950696" y="0"/>
                  <a:pt x="1999274" y="48578"/>
                  <a:pt x="1999274" y="108501"/>
                </a:cubicBezTo>
                <a:lnTo>
                  <a:pt x="1999274" y="2138754"/>
                </a:lnTo>
                <a:cubicBezTo>
                  <a:pt x="1999274" y="2198677"/>
                  <a:pt x="1950696" y="2247255"/>
                  <a:pt x="1890773" y="2247255"/>
                </a:cubicBezTo>
                <a:lnTo>
                  <a:pt x="108501" y="2247255"/>
                </a:lnTo>
                <a:cubicBezTo>
                  <a:pt x="48578" y="2247255"/>
                  <a:pt x="0" y="2198677"/>
                  <a:pt x="0" y="2138754"/>
                </a:cubicBezTo>
                <a:lnTo>
                  <a:pt x="0" y="108501"/>
                </a:lnTo>
                <a:cubicBezTo>
                  <a:pt x="0" y="48578"/>
                  <a:pt x="48578" y="0"/>
                  <a:pt x="108501" y="0"/>
                </a:cubicBezTo>
                <a:close/>
              </a:path>
            </a:pathLst>
          </a:custGeom>
        </p:spPr>
      </p:pic>
      <p:sp>
        <p:nvSpPr>
          <p:cNvPr id="35" name="Freeform: Shape 34">
            <a:extLst>
              <a:ext uri="{FF2B5EF4-FFF2-40B4-BE49-F238E27FC236}">
                <a16:creationId xmlns:a16="http://schemas.microsoft.com/office/drawing/2014/main" id="{D1B80E9C-CF8A-440B-B8F5-54BF121BF4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64232" y="6356350"/>
            <a:ext cx="1211855" cy="501650"/>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F1FF25AD-D64E-45A0-B2D0-F4A6AB09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95502">
            <a:off x="10118500" y="6009536"/>
            <a:ext cx="1702506" cy="951685"/>
          </a:xfrm>
          <a:custGeom>
            <a:avLst/>
            <a:gdLst>
              <a:gd name="connsiteX0" fmla="*/ 1585229 w 1702506"/>
              <a:gd name="connsiteY0" fmla="*/ 764759 h 951685"/>
              <a:gd name="connsiteX1" fmla="*/ 1623024 w 1702506"/>
              <a:gd name="connsiteY1" fmla="*/ 792810 h 951685"/>
              <a:gd name="connsiteX2" fmla="*/ 1702506 w 1702506"/>
              <a:gd name="connsiteY2" fmla="*/ 951685 h 951685"/>
              <a:gd name="connsiteX3" fmla="*/ 1551862 w 1702506"/>
              <a:gd name="connsiteY3" fmla="*/ 933877 h 951685"/>
              <a:gd name="connsiteX4" fmla="*/ 1513200 w 1702506"/>
              <a:gd name="connsiteY4" fmla="*/ 856627 h 951685"/>
              <a:gd name="connsiteX5" fmla="*/ 1538499 w 1702506"/>
              <a:gd name="connsiteY5" fmla="*/ 770415 h 951685"/>
              <a:gd name="connsiteX6" fmla="*/ 1585229 w 1702506"/>
              <a:gd name="connsiteY6" fmla="*/ 764759 h 951685"/>
              <a:gd name="connsiteX7" fmla="*/ 933455 w 1702506"/>
              <a:gd name="connsiteY7" fmla="*/ 161308 h 951685"/>
              <a:gd name="connsiteX8" fmla="*/ 957797 w 1702506"/>
              <a:gd name="connsiteY8" fmla="*/ 167970 h 951685"/>
              <a:gd name="connsiteX9" fmla="*/ 1286982 w 1702506"/>
              <a:gd name="connsiteY9" fmla="*/ 387616 h 951685"/>
              <a:gd name="connsiteX10" fmla="*/ 1293725 w 1702506"/>
              <a:gd name="connsiteY10" fmla="*/ 477075 h 951685"/>
              <a:gd name="connsiteX11" fmla="*/ 1245453 w 1702506"/>
              <a:gd name="connsiteY11" fmla="*/ 499154 h 951685"/>
              <a:gd name="connsiteX12" fmla="*/ 1245167 w 1702506"/>
              <a:gd name="connsiteY12" fmla="*/ 499154 h 951685"/>
              <a:gd name="connsiteX13" fmla="*/ 1203638 w 1702506"/>
              <a:gd name="connsiteY13" fmla="*/ 484104 h 951685"/>
              <a:gd name="connsiteX14" fmla="*/ 900647 w 1702506"/>
              <a:gd name="connsiteY14" fmla="*/ 281508 h 951685"/>
              <a:gd name="connsiteX15" fmla="*/ 872454 w 1702506"/>
              <a:gd name="connsiteY15" fmla="*/ 196164 h 951685"/>
              <a:gd name="connsiteX16" fmla="*/ 933455 w 1702506"/>
              <a:gd name="connsiteY16" fmla="*/ 161308 h 951685"/>
              <a:gd name="connsiteX17" fmla="*/ 454020 w 1702506"/>
              <a:gd name="connsiteY17" fmla="*/ 13474 h 951685"/>
              <a:gd name="connsiteX18" fmla="*/ 477919 w 1702506"/>
              <a:gd name="connsiteY18" fmla="*/ 21437 h 951685"/>
              <a:gd name="connsiteX19" fmla="*/ 509236 w 1702506"/>
              <a:gd name="connsiteY19" fmla="*/ 84182 h 951685"/>
              <a:gd name="connsiteX20" fmla="*/ 445829 w 1702506"/>
              <a:gd name="connsiteY20" fmla="*/ 139871 h 951685"/>
              <a:gd name="connsiteX21" fmla="*/ 437447 w 1702506"/>
              <a:gd name="connsiteY21" fmla="*/ 139395 h 951685"/>
              <a:gd name="connsiteX22" fmla="*/ 73211 w 1702506"/>
              <a:gd name="connsiteY22" fmla="*/ 137204 h 951685"/>
              <a:gd name="connsiteX23" fmla="*/ 749 w 1702506"/>
              <a:gd name="connsiteY23" fmla="*/ 84082 h 951685"/>
              <a:gd name="connsiteX24" fmla="*/ 53871 w 1702506"/>
              <a:gd name="connsiteY24" fmla="*/ 11621 h 951685"/>
              <a:gd name="connsiteX25" fmla="*/ 58352 w 1702506"/>
              <a:gd name="connsiteY25" fmla="*/ 11093 h 951685"/>
              <a:gd name="connsiteX26" fmla="*/ 454020 w 1702506"/>
              <a:gd name="connsiteY26" fmla="*/ 13474 h 95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02506" h="951685">
                <a:moveTo>
                  <a:pt x="1585229" y="764759"/>
                </a:moveTo>
                <a:cubicBezTo>
                  <a:pt x="1600438" y="768789"/>
                  <a:pt x="1614156" y="778436"/>
                  <a:pt x="1623024" y="792810"/>
                </a:cubicBezTo>
                <a:lnTo>
                  <a:pt x="1702506" y="951685"/>
                </a:lnTo>
                <a:lnTo>
                  <a:pt x="1551862" y="933877"/>
                </a:lnTo>
                <a:lnTo>
                  <a:pt x="1513200" y="856627"/>
                </a:lnTo>
                <a:cubicBezTo>
                  <a:pt x="1496379" y="825834"/>
                  <a:pt x="1507704" y="787236"/>
                  <a:pt x="1538499" y="770415"/>
                </a:cubicBezTo>
                <a:cubicBezTo>
                  <a:pt x="1553325" y="762319"/>
                  <a:pt x="1570022" y="760730"/>
                  <a:pt x="1585229" y="764759"/>
                </a:cubicBezTo>
                <a:close/>
                <a:moveTo>
                  <a:pt x="933455" y="161308"/>
                </a:moveTo>
                <a:cubicBezTo>
                  <a:pt x="941692" y="161855"/>
                  <a:pt x="949960" y="164024"/>
                  <a:pt x="957797" y="167970"/>
                </a:cubicBezTo>
                <a:cubicBezTo>
                  <a:pt x="1076184" y="227289"/>
                  <a:pt x="1186759" y="301068"/>
                  <a:pt x="1286982" y="387616"/>
                </a:cubicBezTo>
                <a:cubicBezTo>
                  <a:pt x="1313547" y="410457"/>
                  <a:pt x="1316565"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89" y="172649"/>
                  <a:pt x="908742" y="159670"/>
                  <a:pt x="933455" y="161308"/>
                </a:cubicBezTo>
                <a:close/>
                <a:moveTo>
                  <a:pt x="454020" y="13474"/>
                </a:moveTo>
                <a:cubicBezTo>
                  <a:pt x="462713" y="14543"/>
                  <a:pt x="470778" y="17324"/>
                  <a:pt x="477919" y="21437"/>
                </a:cubicBez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lose/>
              </a:path>
            </a:pathLst>
          </a:custGeom>
          <a:solidFill>
            <a:schemeClr val="accent4"/>
          </a:solidFill>
          <a:ln w="9525"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24008740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31E5A4DB-284A-E3E7-BFEB-D6CADE31C141}"/>
              </a:ext>
            </a:extLst>
          </p:cNvPr>
          <p:cNvSpPr>
            <a:spLocks noGrp="1"/>
          </p:cNvSpPr>
          <p:nvPr>
            <p:ph type="ctrTitle"/>
          </p:nvPr>
        </p:nvSpPr>
        <p:spPr>
          <a:xfrm>
            <a:off x="6194716" y="739978"/>
            <a:ext cx="5334930" cy="3004145"/>
          </a:xfrm>
        </p:spPr>
        <p:txBody>
          <a:bodyPr>
            <a:normAutofit/>
          </a:bodyPr>
          <a:lstStyle/>
          <a:p>
            <a:r>
              <a:rPr lang="lv-LV" b="1" i="0">
                <a:effectLst/>
                <a:highlight>
                  <a:srgbClr val="FFFFFF"/>
                </a:highlight>
                <a:latin typeface="Open Sans" panose="020B0606030504020204" pitchFamily="34" charset="0"/>
              </a:rPr>
              <a:t>Beauty saloon</a:t>
            </a:r>
            <a:endParaRPr lang="en-US"/>
          </a:p>
        </p:txBody>
      </p:sp>
      <p:sp>
        <p:nvSpPr>
          <p:cNvPr id="3" name="Subtitle 2">
            <a:extLst>
              <a:ext uri="{FF2B5EF4-FFF2-40B4-BE49-F238E27FC236}">
                <a16:creationId xmlns:a16="http://schemas.microsoft.com/office/drawing/2014/main" id="{8CC6E018-1AB6-B487-5C95-9D75B6EEB8E6}"/>
              </a:ext>
            </a:extLst>
          </p:cNvPr>
          <p:cNvSpPr>
            <a:spLocks noGrp="1"/>
          </p:cNvSpPr>
          <p:nvPr>
            <p:ph type="subTitle" idx="1"/>
          </p:nvPr>
        </p:nvSpPr>
        <p:spPr>
          <a:xfrm>
            <a:off x="6194715" y="3836197"/>
            <a:ext cx="5334931" cy="2189214"/>
          </a:xfrm>
        </p:spPr>
        <p:txBody>
          <a:bodyPr>
            <a:normAutofit/>
          </a:bodyPr>
          <a:lstStyle/>
          <a:p>
            <a:r>
              <a:rPr lang="en-US" b="1" i="0">
                <a:effectLst/>
                <a:highlight>
                  <a:srgbClr val="FFFFFF"/>
                </a:highlight>
                <a:latin typeface="Open Sans" panose="020B0606030504020204" pitchFamily="34" charset="0"/>
              </a:rPr>
              <a:t>Research presentation</a:t>
            </a:r>
            <a:endParaRPr lang="lv-LV" b="1" i="0">
              <a:effectLst/>
              <a:highlight>
                <a:srgbClr val="FFFFFF"/>
              </a:highlight>
              <a:latin typeface="Open Sans" panose="020B0606030504020204" pitchFamily="34" charset="0"/>
            </a:endParaRPr>
          </a:p>
          <a:p>
            <a:r>
              <a:rPr lang="lv-LV" b="1" i="0">
                <a:effectLst/>
                <a:highlight>
                  <a:srgbClr val="FFFFFF"/>
                </a:highlight>
                <a:latin typeface="Open Sans" panose="020B0606030504020204" pitchFamily="34" charset="0"/>
              </a:rPr>
              <a:t>Guidelines and requirements</a:t>
            </a:r>
          </a:p>
          <a:p>
            <a:r>
              <a:rPr lang="lv-LV" b="1">
                <a:highlight>
                  <a:srgbClr val="FFFFFF"/>
                </a:highlight>
                <a:latin typeface="Open Sans" panose="020B0606030504020204" pitchFamily="34" charset="0"/>
              </a:rPr>
              <a:t>Raimonds Arājs, Jurijs Bojārs, Māris Peskops </a:t>
            </a:r>
            <a:endParaRPr lang="en-US"/>
          </a:p>
        </p:txBody>
      </p:sp>
      <p:sp>
        <p:nvSpPr>
          <p:cNvPr id="11" name="Freeform: Shape 10">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7" name="Freeform: Shape 26">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29" name="Freeform: Shape 28">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 name="Freeform: Shape 30">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3" name="Freeform: Shape 32">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5" name="Picture 4" descr="A colorful dots in a circle&#10;&#10;Description automatically generated">
            <a:extLst>
              <a:ext uri="{FF2B5EF4-FFF2-40B4-BE49-F238E27FC236}">
                <a16:creationId xmlns:a16="http://schemas.microsoft.com/office/drawing/2014/main" id="{065CEE8C-CE24-B009-641D-BFD2D0448BFB}"/>
              </a:ext>
            </a:extLst>
          </p:cNvPr>
          <p:cNvPicPr>
            <a:picLocks noChangeAspect="1"/>
          </p:cNvPicPr>
          <p:nvPr/>
        </p:nvPicPr>
        <p:blipFill rotWithShape="1">
          <a:blip r:embed="rId2"/>
          <a:srcRect l="2976" r="7024"/>
          <a:stretch/>
        </p:blipFill>
        <p:spPr>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34" name="Freeform: Shape 33">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38135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500"/>
                                  </p:stCondLst>
                                  <p:iterate>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c 16">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FD1755-A109-8BC2-3AF7-45382BD44F66}"/>
              </a:ext>
            </a:extLst>
          </p:cNvPr>
          <p:cNvSpPr>
            <a:spLocks noGrp="1"/>
          </p:cNvSpPr>
          <p:nvPr>
            <p:ph type="title"/>
          </p:nvPr>
        </p:nvSpPr>
        <p:spPr>
          <a:xfrm>
            <a:off x="838200" y="365125"/>
            <a:ext cx="10515600" cy="1325563"/>
          </a:xfrm>
        </p:spPr>
        <p:txBody>
          <a:bodyPr>
            <a:normAutofit/>
          </a:bodyPr>
          <a:lstStyle/>
          <a:p>
            <a:pPr algn="ctr"/>
            <a:r>
              <a:rPr lang="lv-LV" dirty="0"/>
              <a:t>Sitemap structure</a:t>
            </a:r>
            <a:endParaRPr lang="en-US"/>
          </a:p>
        </p:txBody>
      </p:sp>
      <p:pic>
        <p:nvPicPr>
          <p:cNvPr id="7" name="Picture 6" descr="A diagram of a service&#10;&#10;Description automatically generated">
            <a:extLst>
              <a:ext uri="{FF2B5EF4-FFF2-40B4-BE49-F238E27FC236}">
                <a16:creationId xmlns:a16="http://schemas.microsoft.com/office/drawing/2014/main" id="{0F1D3D48-82E8-7B66-31B9-6FA289870C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5764" y="1825625"/>
            <a:ext cx="6471393" cy="4069234"/>
          </a:xfrm>
          <a:prstGeom prst="rect">
            <a:avLst/>
          </a:prstGeom>
        </p:spPr>
      </p:pic>
      <p:sp>
        <p:nvSpPr>
          <p:cNvPr id="8" name="Rectangle 7">
            <a:extLst>
              <a:ext uri="{FF2B5EF4-FFF2-40B4-BE49-F238E27FC236}">
                <a16:creationId xmlns:a16="http://schemas.microsoft.com/office/drawing/2014/main" id="{0E2CD744-A1B3-4CC1-4A4A-A27A026F7F8D}"/>
              </a:ext>
            </a:extLst>
          </p:cNvPr>
          <p:cNvSpPr/>
          <p:nvPr/>
        </p:nvSpPr>
        <p:spPr>
          <a:xfrm>
            <a:off x="5968648" y="3238256"/>
            <a:ext cx="2059313" cy="1230239"/>
          </a:xfrm>
          <a:prstGeom prst="rect">
            <a:avLst/>
          </a:prstGeom>
          <a:solidFill>
            <a:srgbClr val="FF0000">
              <a:alpha val="23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89F3E9B2-B365-0F69-772A-FE11C590E9CA}"/>
              </a:ext>
            </a:extLst>
          </p:cNvPr>
          <p:cNvSpPr/>
          <p:nvPr/>
        </p:nvSpPr>
        <p:spPr>
          <a:xfrm rot="2594765">
            <a:off x="6128709" y="4181044"/>
            <a:ext cx="554697" cy="113911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C07B5F1-D6EC-4E0C-EB2C-303C3C32F96C}"/>
              </a:ext>
            </a:extLst>
          </p:cNvPr>
          <p:cNvSpPr/>
          <p:nvPr/>
        </p:nvSpPr>
        <p:spPr>
          <a:xfrm>
            <a:off x="2724842" y="4884630"/>
            <a:ext cx="3243806" cy="1292333"/>
          </a:xfrm>
          <a:prstGeom prst="rect">
            <a:avLst/>
          </a:prstGeom>
          <a:solidFill>
            <a:srgbClr val="FF0000">
              <a:alpha val="23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002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42DA8B8-94A2-45D6-976E-910B4828D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FD1755-A109-8BC2-3AF7-45382BD44F66}"/>
              </a:ext>
            </a:extLst>
          </p:cNvPr>
          <p:cNvSpPr>
            <a:spLocks noGrp="1"/>
          </p:cNvSpPr>
          <p:nvPr>
            <p:ph type="title"/>
          </p:nvPr>
        </p:nvSpPr>
        <p:spPr>
          <a:xfrm>
            <a:off x="643466" y="753626"/>
            <a:ext cx="5081925" cy="3004145"/>
          </a:xfrm>
        </p:spPr>
        <p:txBody>
          <a:bodyPr vert="horz" lIns="91440" tIns="45720" rIns="91440" bIns="45720" rtlCol="0" anchor="b">
            <a:normAutofit/>
          </a:bodyPr>
          <a:lstStyle/>
          <a:p>
            <a:pPr algn="ctr"/>
            <a:r>
              <a:rPr lang="en-US" sz="6000"/>
              <a:t>User-Friendly Design on all devices</a:t>
            </a:r>
          </a:p>
        </p:txBody>
      </p:sp>
      <p:sp>
        <p:nvSpPr>
          <p:cNvPr id="16" name="Freeform: Shape 15">
            <a:extLst>
              <a:ext uri="{FF2B5EF4-FFF2-40B4-BE49-F238E27FC236}">
                <a16:creationId xmlns:a16="http://schemas.microsoft.com/office/drawing/2014/main" id="{07062BB1-E215-424E-80C4-7E1CF179A3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6609"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pic>
        <p:nvPicPr>
          <p:cNvPr id="9" name="Picture 8" descr="A screenshot of a computer&#10;&#10;Description automatically generated">
            <a:extLst>
              <a:ext uri="{FF2B5EF4-FFF2-40B4-BE49-F238E27FC236}">
                <a16:creationId xmlns:a16="http://schemas.microsoft.com/office/drawing/2014/main" id="{D947B650-499C-69FB-30C8-C87E8023FD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320" y="3429000"/>
            <a:ext cx="1510215" cy="3082073"/>
          </a:xfrm>
          <a:custGeom>
            <a:avLst/>
            <a:gdLst/>
            <a:ahLst/>
            <a:cxnLst/>
            <a:rect l="l" t="t" r="r" b="b"/>
            <a:pathLst>
              <a:path w="1964763" h="1856167">
                <a:moveTo>
                  <a:pt x="34265" y="0"/>
                </a:moveTo>
                <a:lnTo>
                  <a:pt x="1930498" y="0"/>
                </a:lnTo>
                <a:cubicBezTo>
                  <a:pt x="1949422" y="0"/>
                  <a:pt x="1964763" y="15341"/>
                  <a:pt x="1964763" y="34265"/>
                </a:cubicBezTo>
                <a:lnTo>
                  <a:pt x="1964763" y="1821902"/>
                </a:lnTo>
                <a:cubicBezTo>
                  <a:pt x="1964763" y="1840826"/>
                  <a:pt x="1949422" y="1856167"/>
                  <a:pt x="1930498" y="1856167"/>
                </a:cubicBezTo>
                <a:lnTo>
                  <a:pt x="34265" y="1856167"/>
                </a:lnTo>
                <a:cubicBezTo>
                  <a:pt x="15341" y="1856167"/>
                  <a:pt x="0" y="1840826"/>
                  <a:pt x="0" y="1821902"/>
                </a:cubicBezTo>
                <a:lnTo>
                  <a:pt x="0" y="34265"/>
                </a:lnTo>
                <a:cubicBezTo>
                  <a:pt x="0" y="15341"/>
                  <a:pt x="15341" y="0"/>
                  <a:pt x="34265" y="0"/>
                </a:cubicBezTo>
                <a:close/>
              </a:path>
            </a:pathLst>
          </a:custGeom>
        </p:spPr>
      </p:pic>
      <p:pic>
        <p:nvPicPr>
          <p:cNvPr id="6" name="Picture 5" descr="A screenshot of a computer&#10;&#10;Description automatically generated">
            <a:extLst>
              <a:ext uri="{FF2B5EF4-FFF2-40B4-BE49-F238E27FC236}">
                <a16:creationId xmlns:a16="http://schemas.microsoft.com/office/drawing/2014/main" id="{3D137826-8B08-750D-6F1F-61153C8F3E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3945" y="1984968"/>
            <a:ext cx="3779223" cy="2069124"/>
          </a:xfrm>
          <a:custGeom>
            <a:avLst/>
            <a:gdLst/>
            <a:ahLst/>
            <a:cxnLst/>
            <a:rect l="l" t="t" r="r" b="b"/>
            <a:pathLst>
              <a:path w="1964763" h="1856167">
                <a:moveTo>
                  <a:pt x="34265" y="0"/>
                </a:moveTo>
                <a:lnTo>
                  <a:pt x="1930498" y="0"/>
                </a:lnTo>
                <a:cubicBezTo>
                  <a:pt x="1949422" y="0"/>
                  <a:pt x="1964763" y="15341"/>
                  <a:pt x="1964763" y="34265"/>
                </a:cubicBezTo>
                <a:lnTo>
                  <a:pt x="1964763" y="1821902"/>
                </a:lnTo>
                <a:cubicBezTo>
                  <a:pt x="1964763" y="1840826"/>
                  <a:pt x="1949422" y="1856167"/>
                  <a:pt x="1930498" y="1856167"/>
                </a:cubicBezTo>
                <a:lnTo>
                  <a:pt x="34265" y="1856167"/>
                </a:lnTo>
                <a:cubicBezTo>
                  <a:pt x="15341" y="1856167"/>
                  <a:pt x="0" y="1840826"/>
                  <a:pt x="0" y="1821902"/>
                </a:cubicBezTo>
                <a:lnTo>
                  <a:pt x="0" y="34265"/>
                </a:lnTo>
                <a:cubicBezTo>
                  <a:pt x="0" y="15341"/>
                  <a:pt x="15341" y="0"/>
                  <a:pt x="34265" y="0"/>
                </a:cubicBezTo>
                <a:close/>
              </a:path>
            </a:pathLst>
          </a:custGeom>
        </p:spPr>
      </p:pic>
      <p:sp>
        <p:nvSpPr>
          <p:cNvPr id="18" name="Oval 17">
            <a:extLst>
              <a:ext uri="{FF2B5EF4-FFF2-40B4-BE49-F238E27FC236}">
                <a16:creationId xmlns:a16="http://schemas.microsoft.com/office/drawing/2014/main" id="{6FD0FBFA-B43E-40C1-A6E4-B88234171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0726" y="4546703"/>
            <a:ext cx="569514" cy="569514"/>
          </a:xfrm>
          <a:prstGeom prst="ellipse">
            <a:avLst/>
          </a:prstGeom>
          <a:noFill/>
          <a:ln w="127000">
            <a:solidFill>
              <a:schemeClr val="accent5">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B368E167-B2D7-4904-BB6B-AE0486A2C6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0758" y="3236233"/>
            <a:ext cx="1261243" cy="1648694"/>
          </a:xfrm>
          <a:custGeom>
            <a:avLst/>
            <a:gdLst>
              <a:gd name="connsiteX0" fmla="*/ 824347 w 1261243"/>
              <a:gd name="connsiteY0" fmla="*/ 0 h 1648694"/>
              <a:gd name="connsiteX1" fmla="*/ 1145220 w 1261243"/>
              <a:gd name="connsiteY1" fmla="*/ 64781 h 1648694"/>
              <a:gd name="connsiteX2" fmla="*/ 1261243 w 1261243"/>
              <a:gd name="connsiteY2" fmla="*/ 127757 h 1648694"/>
              <a:gd name="connsiteX3" fmla="*/ 1261243 w 1261243"/>
              <a:gd name="connsiteY3" fmla="*/ 1520938 h 1648694"/>
              <a:gd name="connsiteX4" fmla="*/ 1145220 w 1261243"/>
              <a:gd name="connsiteY4" fmla="*/ 1583913 h 1648694"/>
              <a:gd name="connsiteX5" fmla="*/ 824347 w 1261243"/>
              <a:gd name="connsiteY5" fmla="*/ 1648694 h 1648694"/>
              <a:gd name="connsiteX6" fmla="*/ 0 w 1261243"/>
              <a:gd name="connsiteY6" fmla="*/ 824347 h 1648694"/>
              <a:gd name="connsiteX7" fmla="*/ 824347 w 1261243"/>
              <a:gd name="connsiteY7" fmla="*/ 0 h 164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1243" h="1648694">
                <a:moveTo>
                  <a:pt x="824347" y="0"/>
                </a:moveTo>
                <a:cubicBezTo>
                  <a:pt x="938165" y="0"/>
                  <a:pt x="1046596" y="23067"/>
                  <a:pt x="1145220" y="64781"/>
                </a:cubicBezTo>
                <a:lnTo>
                  <a:pt x="1261243" y="127757"/>
                </a:lnTo>
                <a:lnTo>
                  <a:pt x="1261243" y="1520938"/>
                </a:lnTo>
                <a:lnTo>
                  <a:pt x="1145220" y="1583913"/>
                </a:lnTo>
                <a:cubicBezTo>
                  <a:pt x="1046596" y="1625627"/>
                  <a:pt x="938165" y="1648694"/>
                  <a:pt x="824347" y="1648694"/>
                </a:cubicBezTo>
                <a:cubicBezTo>
                  <a:pt x="369073" y="1648694"/>
                  <a:pt x="0" y="1279621"/>
                  <a:pt x="0" y="824347"/>
                </a:cubicBezTo>
                <a:cubicBezTo>
                  <a:pt x="0" y="369073"/>
                  <a:pt x="369073" y="0"/>
                  <a:pt x="824347" y="0"/>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E5EBF8F5-ABE5-4029-A8FC-4E32622D70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004836"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33E49524-66B4-4DB0-AD09-DC8B9874E1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8804" y="6039059"/>
            <a:ext cx="1978348" cy="818941"/>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70A21480-D93D-46BE-9A94-B5A80469D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52499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D1755-A109-8BC2-3AF7-45382BD44F66}"/>
              </a:ext>
            </a:extLst>
          </p:cNvPr>
          <p:cNvSpPr>
            <a:spLocks noGrp="1"/>
          </p:cNvSpPr>
          <p:nvPr>
            <p:ph type="title"/>
          </p:nvPr>
        </p:nvSpPr>
        <p:spPr>
          <a:xfrm>
            <a:off x="838200" y="365125"/>
            <a:ext cx="11160760" cy="1325563"/>
          </a:xfrm>
        </p:spPr>
        <p:txBody>
          <a:bodyPr/>
          <a:lstStyle/>
          <a:p>
            <a:r>
              <a:rPr lang="en-US" dirty="0"/>
              <a:t>User-Friendly Design</a:t>
            </a:r>
            <a:r>
              <a:rPr lang="lv-LV" dirty="0"/>
              <a:t> – Call To Action for booking</a:t>
            </a:r>
            <a:endParaRPr lang="en-US" dirty="0"/>
          </a:p>
        </p:txBody>
      </p:sp>
      <p:pic>
        <p:nvPicPr>
          <p:cNvPr id="4" name="Picture 3" descr="A screenshot of a computer&#10;&#10;Description automatically generated">
            <a:extLst>
              <a:ext uri="{FF2B5EF4-FFF2-40B4-BE49-F238E27FC236}">
                <a16:creationId xmlns:a16="http://schemas.microsoft.com/office/drawing/2014/main" id="{77BDD390-2706-50F9-545B-8981BF3547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633" y="1450448"/>
            <a:ext cx="9496494" cy="5200688"/>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60E64AB6-04FB-3F5C-E77B-C9B7088BB9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8649" y="1292187"/>
            <a:ext cx="9496494" cy="520068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A66CBCA3-FAFD-0553-E54C-78292233DD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5506" y="1292187"/>
            <a:ext cx="9496494" cy="5200688"/>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DDE5A3DD-394A-765C-8CED-7F13B981A9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42697" y="1608709"/>
            <a:ext cx="9496494" cy="5200688"/>
          </a:xfrm>
          <a:prstGeom prst="rect">
            <a:avLst/>
          </a:prstGeom>
        </p:spPr>
      </p:pic>
    </p:spTree>
    <p:extLst>
      <p:ext uri="{BB962C8B-B14F-4D97-AF65-F5344CB8AC3E}">
        <p14:creationId xmlns:p14="http://schemas.microsoft.com/office/powerpoint/2010/main" val="3004139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D1755-A109-8BC2-3AF7-45382BD44F66}"/>
              </a:ext>
            </a:extLst>
          </p:cNvPr>
          <p:cNvSpPr>
            <a:spLocks noGrp="1"/>
          </p:cNvSpPr>
          <p:nvPr>
            <p:ph type="title"/>
          </p:nvPr>
        </p:nvSpPr>
        <p:spPr/>
        <p:txBody>
          <a:bodyPr/>
          <a:lstStyle/>
          <a:p>
            <a:r>
              <a:rPr lang="lv-LV"/>
              <a:t>Site Development – used tools</a:t>
            </a:r>
            <a:endParaRPr lang="en-US" dirty="0"/>
          </a:p>
        </p:txBody>
      </p:sp>
      <p:sp>
        <p:nvSpPr>
          <p:cNvPr id="3" name="Content Placeholder 2">
            <a:extLst>
              <a:ext uri="{FF2B5EF4-FFF2-40B4-BE49-F238E27FC236}">
                <a16:creationId xmlns:a16="http://schemas.microsoft.com/office/drawing/2014/main" id="{5DA9556D-06AC-4B70-5C27-CED8AED37AFB}"/>
              </a:ext>
            </a:extLst>
          </p:cNvPr>
          <p:cNvSpPr>
            <a:spLocks noGrp="1"/>
          </p:cNvSpPr>
          <p:nvPr>
            <p:ph idx="1"/>
          </p:nvPr>
        </p:nvSpPr>
        <p:spPr>
          <a:xfrm>
            <a:off x="838200" y="1825625"/>
            <a:ext cx="9293772" cy="4351338"/>
          </a:xfrm>
        </p:spPr>
        <p:txBody>
          <a:bodyPr>
            <a:normAutofit fontScale="92500" lnSpcReduction="10000"/>
          </a:bodyPr>
          <a:lstStyle/>
          <a:p>
            <a:r>
              <a:rPr lang="lv-LV"/>
              <a:t>For website – CMS Wordpress</a:t>
            </a:r>
          </a:p>
          <a:p>
            <a:pPr lvl="1"/>
            <a:r>
              <a:rPr lang="lv-LV"/>
              <a:t>Elementor for site building</a:t>
            </a:r>
          </a:p>
          <a:p>
            <a:pPr lvl="1"/>
            <a:r>
              <a:rPr lang="lv-LV"/>
              <a:t>Add SSL Certificate for the https</a:t>
            </a:r>
          </a:p>
          <a:p>
            <a:pPr lvl="1"/>
            <a:r>
              <a:rPr lang="lv-LV"/>
              <a:t>YOAST SEO add on for SEO management – sitemaps, eading management etc.</a:t>
            </a:r>
          </a:p>
          <a:p>
            <a:pPr lvl="1"/>
            <a:r>
              <a:rPr lang="lv-LV"/>
              <a:t>Calendly, Motopress or Salonbbokingsystem – so to manage bookings</a:t>
            </a:r>
          </a:p>
          <a:p>
            <a:pPr lvl="1"/>
            <a:r>
              <a:rPr lang="lv-LV"/>
              <a:t>Stripe integration for payments</a:t>
            </a:r>
          </a:p>
          <a:p>
            <a:pPr lvl="1"/>
            <a:endParaRPr lang="lv-LV"/>
          </a:p>
          <a:p>
            <a:r>
              <a:rPr lang="lv-LV"/>
              <a:t>Adding code snippets for calendar and stripe in page</a:t>
            </a:r>
          </a:p>
          <a:p>
            <a:pPr marL="0" indent="0">
              <a:buNone/>
            </a:pPr>
            <a:endParaRPr lang="lv-LV"/>
          </a:p>
          <a:p>
            <a:pPr marL="0" indent="0">
              <a:buNone/>
            </a:pPr>
            <a:r>
              <a:rPr lang="lv-LV"/>
              <a:t>Focus on booking system - but some in site payments may be in future</a:t>
            </a:r>
          </a:p>
          <a:p>
            <a:endParaRPr lang="lv-LV"/>
          </a:p>
          <a:p>
            <a:pPr lvl="1"/>
            <a:endParaRPr lang="en-US" dirty="0"/>
          </a:p>
        </p:txBody>
      </p:sp>
      <p:pic>
        <p:nvPicPr>
          <p:cNvPr id="2050" name="Picture 2" descr="Trademark Policy – WordPress Foundation">
            <a:extLst>
              <a:ext uri="{FF2B5EF4-FFF2-40B4-BE49-F238E27FC236}">
                <a16:creationId xmlns:a16="http://schemas.microsoft.com/office/drawing/2014/main" id="{CD911A37-9A00-9881-7EC4-69252A6670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6262" y="251675"/>
            <a:ext cx="1418896" cy="141889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ompatibility between Elementor plugin and WPML">
            <a:extLst>
              <a:ext uri="{FF2B5EF4-FFF2-40B4-BE49-F238E27FC236}">
                <a16:creationId xmlns:a16="http://schemas.microsoft.com/office/drawing/2014/main" id="{C68C9BBC-CAAA-310E-4EA5-B331C04709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4276" y="1497286"/>
            <a:ext cx="1082867" cy="108286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Yoast SEO Setup and Configuration | SEOintheSUN Services">
            <a:extLst>
              <a:ext uri="{FF2B5EF4-FFF2-40B4-BE49-F238E27FC236}">
                <a16:creationId xmlns:a16="http://schemas.microsoft.com/office/drawing/2014/main" id="{07CD7F22-6B57-8F82-67BE-1D181B8AE2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91755" y="2659117"/>
            <a:ext cx="887907" cy="88790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alendly Reviews: 2150+ User Reviews and Ratings in 2024 | G2">
            <a:extLst>
              <a:ext uri="{FF2B5EF4-FFF2-40B4-BE49-F238E27FC236}">
                <a16:creationId xmlns:a16="http://schemas.microsoft.com/office/drawing/2014/main" id="{766ED2AE-3D6D-4C07-37D8-B68EC71608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9920" y="3712314"/>
            <a:ext cx="1575238" cy="827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F7A9FD3-6CED-5E12-7B45-9316794040F4}"/>
              </a:ext>
            </a:extLst>
          </p:cNvPr>
          <p:cNvPicPr>
            <a:picLocks noChangeAspect="1"/>
          </p:cNvPicPr>
          <p:nvPr/>
        </p:nvPicPr>
        <p:blipFill>
          <a:blip r:embed="rId7"/>
          <a:stretch>
            <a:fillRect/>
          </a:stretch>
        </p:blipFill>
        <p:spPr>
          <a:xfrm>
            <a:off x="10545815" y="4621896"/>
            <a:ext cx="1179786" cy="1179786"/>
          </a:xfrm>
          <a:prstGeom prst="rect">
            <a:avLst/>
          </a:prstGeom>
        </p:spPr>
      </p:pic>
      <p:pic>
        <p:nvPicPr>
          <p:cNvPr id="2062" name="Picture 14" descr="Rise of the machines: why coding is the skill you have to learn | New faces  of tech | The Guardian">
            <a:extLst>
              <a:ext uri="{FF2B5EF4-FFF2-40B4-BE49-F238E27FC236}">
                <a16:creationId xmlns:a16="http://schemas.microsoft.com/office/drawing/2014/main" id="{B1A8048F-8227-82D0-A91F-99DBBA1CCA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4276" y="5905475"/>
            <a:ext cx="1168083" cy="70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388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7DA0B-D8B3-CDE4-7700-5A28D1D88088}"/>
              </a:ext>
            </a:extLst>
          </p:cNvPr>
          <p:cNvSpPr>
            <a:spLocks noGrp="1"/>
          </p:cNvSpPr>
          <p:nvPr>
            <p:ph type="title"/>
          </p:nvPr>
        </p:nvSpPr>
        <p:spPr/>
        <p:txBody>
          <a:bodyPr>
            <a:normAutofit/>
          </a:bodyPr>
          <a:lstStyle/>
          <a:p>
            <a:r>
              <a:rPr lang="lv-LV"/>
              <a:t>Google – Site registration and Analytics main tasks</a:t>
            </a:r>
            <a:endParaRPr lang="en-US" dirty="0"/>
          </a:p>
        </p:txBody>
      </p:sp>
      <p:graphicFrame>
        <p:nvGraphicFramePr>
          <p:cNvPr id="5" name="Content Placeholder 2">
            <a:extLst>
              <a:ext uri="{FF2B5EF4-FFF2-40B4-BE49-F238E27FC236}">
                <a16:creationId xmlns:a16="http://schemas.microsoft.com/office/drawing/2014/main" id="{B573F8C3-972F-7BDB-C761-F27A60C28DF5}"/>
              </a:ext>
            </a:extLst>
          </p:cNvPr>
          <p:cNvGraphicFramePr>
            <a:graphicFrameLocks noGrp="1"/>
          </p:cNvGraphicFramePr>
          <p:nvPr>
            <p:ph idx="1"/>
            <p:extLst>
              <p:ext uri="{D42A27DB-BD31-4B8C-83A1-F6EECF244321}">
                <p14:modId xmlns:p14="http://schemas.microsoft.com/office/powerpoint/2010/main" val="3592817183"/>
              </p:ext>
            </p:extLst>
          </p:nvPr>
        </p:nvGraphicFramePr>
        <p:xfrm>
          <a:off x="838200" y="2141537"/>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6" name="Picture 4" descr="Google Canada">
            <a:extLst>
              <a:ext uri="{FF2B5EF4-FFF2-40B4-BE49-F238E27FC236}">
                <a16:creationId xmlns:a16="http://schemas.microsoft.com/office/drawing/2014/main" id="{265C601D-423D-5A7E-2F9B-35E8588A2F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08331" y="1274679"/>
            <a:ext cx="1523508" cy="1523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211724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97E0A228-C590-4D20-B05F-A6BF04A05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2892</TotalTime>
  <Words>2126</Words>
  <Application>Microsoft Office PowerPoint</Application>
  <PresentationFormat>Widescreen</PresentationFormat>
  <Paragraphs>268</Paragraphs>
  <Slides>40</Slides>
  <Notes>27</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Aptos</vt:lpstr>
      <vt:lpstr>Aptos Display</vt:lpstr>
      <vt:lpstr>Arial</vt:lpstr>
      <vt:lpstr>Calibri</vt:lpstr>
      <vt:lpstr>Open Sans</vt:lpstr>
      <vt:lpstr>ui-sans-serif</vt:lpstr>
      <vt:lpstr>Wingdings</vt:lpstr>
      <vt:lpstr>Office Theme</vt:lpstr>
      <vt:lpstr>Beauty saloon</vt:lpstr>
      <vt:lpstr>1. Website Development</vt:lpstr>
      <vt:lpstr>Strategy</vt:lpstr>
      <vt:lpstr>Website Development </vt:lpstr>
      <vt:lpstr>Sitemap structure</vt:lpstr>
      <vt:lpstr>User-Friendly Design on all devices</vt:lpstr>
      <vt:lpstr>User-Friendly Design – Call To Action for booking</vt:lpstr>
      <vt:lpstr>Site Development – used tools</vt:lpstr>
      <vt:lpstr>Google – Site registration and Analytics main tasks</vt:lpstr>
      <vt:lpstr>2. Search Engine Optimization (SEO)</vt:lpstr>
      <vt:lpstr>PowerPoint Presentation</vt:lpstr>
      <vt:lpstr>PowerPoint Presentation</vt:lpstr>
      <vt:lpstr>On-Page SEO</vt:lpstr>
      <vt:lpstr>PowerPoint Presentation</vt:lpstr>
      <vt:lpstr>3. Paid Advertisements</vt:lpstr>
      <vt:lpstr>3. Paid Advertisements</vt:lpstr>
      <vt:lpstr>Ad creation(example)</vt:lpstr>
      <vt:lpstr>Targeting</vt:lpstr>
      <vt:lpstr>Our audience.</vt:lpstr>
      <vt:lpstr>Trends</vt:lpstr>
      <vt:lpstr>Tracking and Analytics</vt:lpstr>
      <vt:lpstr>4. Social Media Marketing</vt:lpstr>
      <vt:lpstr>4. Social Media Marketing</vt:lpstr>
      <vt:lpstr>A/B Testing requirements </vt:lpstr>
      <vt:lpstr>Beauty products purchases in social networks</vt:lpstr>
      <vt:lpstr>Content calendar</vt:lpstr>
      <vt:lpstr>Engagement strategy</vt:lpstr>
      <vt:lpstr>Influencer Partnerships</vt:lpstr>
      <vt:lpstr>Analytics tools for TikTok. Sprout social.</vt:lpstr>
      <vt:lpstr>Analytics tools for TikTok. Socialinsider. </vt:lpstr>
      <vt:lpstr>Analytics tools for TikTok. Keyhole. </vt:lpstr>
      <vt:lpstr>Analytics tools for Instagram. SocialBook.</vt:lpstr>
      <vt:lpstr>Analytics tools for Facebook. Quintly. </vt:lpstr>
      <vt:lpstr>Analytics tools for TikTok. YouTube Analytics Studio.</vt:lpstr>
      <vt:lpstr>5. Content Marketing</vt:lpstr>
      <vt:lpstr>Content strategy</vt:lpstr>
      <vt:lpstr>6. Email Marketing </vt:lpstr>
      <vt:lpstr>6. Email Marketing </vt:lpstr>
      <vt:lpstr>Conclusions</vt:lpstr>
      <vt:lpstr>Beauty saloon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Maris Peskops</dc:creator>
  <cp:lastModifiedBy>Maris Peskops</cp:lastModifiedBy>
  <cp:revision>26</cp:revision>
  <dcterms:created xsi:type="dcterms:W3CDTF">2024-05-25T19:05:57Z</dcterms:created>
  <dcterms:modified xsi:type="dcterms:W3CDTF">2024-05-29T15:07:20Z</dcterms:modified>
</cp:coreProperties>
</file>